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Lst>
  <p:notesMasterIdLst>
    <p:notesMasterId r:id="rId60"/>
  </p:notesMasterIdLst>
  <p:sldIdLst>
    <p:sldId id="260" r:id="rId3"/>
    <p:sldId id="261" r:id="rId4"/>
    <p:sldId id="262" r:id="rId5"/>
    <p:sldId id="263" r:id="rId6"/>
    <p:sldId id="265" r:id="rId7"/>
    <p:sldId id="266" r:id="rId8"/>
    <p:sldId id="268" r:id="rId9"/>
    <p:sldId id="274" r:id="rId10"/>
    <p:sldId id="275" r:id="rId11"/>
    <p:sldId id="276" r:id="rId12"/>
    <p:sldId id="277" r:id="rId13"/>
    <p:sldId id="289" r:id="rId14"/>
    <p:sldId id="281" r:id="rId15"/>
    <p:sldId id="282" r:id="rId16"/>
    <p:sldId id="283" r:id="rId17"/>
    <p:sldId id="284" r:id="rId18"/>
    <p:sldId id="285" r:id="rId19"/>
    <p:sldId id="288" r:id="rId20"/>
    <p:sldId id="286" r:id="rId21"/>
    <p:sldId id="291" r:id="rId22"/>
    <p:sldId id="292" r:id="rId23"/>
    <p:sldId id="293" r:id="rId24"/>
    <p:sldId id="294" r:id="rId25"/>
    <p:sldId id="269" r:id="rId26"/>
    <p:sldId id="270" r:id="rId27"/>
    <p:sldId id="271" r:id="rId28"/>
    <p:sldId id="267" r:id="rId29"/>
    <p:sldId id="273" r:id="rId30"/>
    <p:sldId id="290" r:id="rId31"/>
    <p:sldId id="295" r:id="rId32"/>
    <p:sldId id="296" r:id="rId33"/>
    <p:sldId id="297" r:id="rId34"/>
    <p:sldId id="298" r:id="rId35"/>
    <p:sldId id="299" r:id="rId36"/>
    <p:sldId id="302" r:id="rId37"/>
    <p:sldId id="300" r:id="rId38"/>
    <p:sldId id="303" r:id="rId39"/>
    <p:sldId id="304" r:id="rId40"/>
    <p:sldId id="306" r:id="rId41"/>
    <p:sldId id="307" r:id="rId42"/>
    <p:sldId id="308" r:id="rId43"/>
    <p:sldId id="301" r:id="rId44"/>
    <p:sldId id="309" r:id="rId45"/>
    <p:sldId id="322" r:id="rId46"/>
    <p:sldId id="315" r:id="rId47"/>
    <p:sldId id="316" r:id="rId48"/>
    <p:sldId id="312" r:id="rId49"/>
    <p:sldId id="313" r:id="rId50"/>
    <p:sldId id="314" r:id="rId51"/>
    <p:sldId id="310" r:id="rId52"/>
    <p:sldId id="311" r:id="rId53"/>
    <p:sldId id="317" r:id="rId54"/>
    <p:sldId id="318" r:id="rId55"/>
    <p:sldId id="321" r:id="rId56"/>
    <p:sldId id="319" r:id="rId57"/>
    <p:sldId id="320" r:id="rId58"/>
    <p:sldId id="272"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6E6"/>
    <a:srgbClr val="262626"/>
    <a:srgbClr val="0372ED"/>
    <a:srgbClr val="1CB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6768" autoAdjust="0"/>
  </p:normalViewPr>
  <p:slideViewPr>
    <p:cSldViewPr snapToGrid="0">
      <p:cViewPr varScale="1">
        <p:scale>
          <a:sx n="99" d="100"/>
          <a:sy n="99" d="100"/>
        </p:scale>
        <p:origin x="972" y="84"/>
      </p:cViewPr>
      <p:guideLst>
        <p:guide orient="horz" pos="2160"/>
        <p:guide pos="37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6F7886-D16D-4B65-9ED8-5E9A9774A080}" type="datetimeFigureOut">
              <a:rPr lang="en-US" smtClean="0"/>
              <a:t>2/14/2017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75EE64-537D-4EF9-ABB0-0ECF4A3101AB}" type="slidenum">
              <a:rPr lang="en-US" smtClean="0"/>
              <a:t>‹#›</a:t>
            </a:fld>
            <a:endParaRPr lang="en-US" dirty="0"/>
          </a:p>
        </p:txBody>
      </p:sp>
    </p:spTree>
    <p:extLst>
      <p:ext uri="{BB962C8B-B14F-4D97-AF65-F5344CB8AC3E}">
        <p14:creationId xmlns:p14="http://schemas.microsoft.com/office/powerpoint/2010/main" val="2191342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Footer Placeholder 3"/>
          <p:cNvSpPr>
            <a:spLocks noGrp="1"/>
          </p:cNvSpPr>
          <p:nvPr>
            <p:ph type="ftr" sz="quarter" idx="10"/>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fld id="{E74353ED-ACB2-44BF-A903-985B0AF962B7}" type="datetime1">
              <a:rPr lang="en-US" smtClean="0"/>
              <a:t>2/14/2017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4184775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集群名称只能小写。命名示例：</a:t>
            </a:r>
            <a:r>
              <a:rPr lang="en-US" altLang="zh-CN" dirty="0" err="1"/>
              <a:t>kolibre</a:t>
            </a:r>
            <a:r>
              <a:rPr lang="en-US" altLang="zh-CN" dirty="0"/>
              <a:t>-sf-demo-dev</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dirty="0"/>
              <a:t>Demo</a:t>
            </a:r>
            <a:r>
              <a:rPr lang="zh-CN" altLang="en-US" dirty="0"/>
              <a:t>集群的账号和密码为：</a:t>
            </a:r>
            <a:r>
              <a:rPr lang="en-US" altLang="zh-CN" dirty="0"/>
              <a:t>Kolibre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命名规则：</a:t>
            </a:r>
            <a:r>
              <a:rPr lang="en-US" altLang="zh-CN" dirty="0"/>
              <a:t>-, Pascal, lowercase;</a:t>
            </a:r>
            <a:r>
              <a:rPr lang="zh-CN" altLang="en-US" dirty="0"/>
              <a:t> 环境值作为后缀</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需要提前创建资源组，为了能够同时在改资源组中创建其它资源</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252485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节点类型计数：设置为 </a:t>
            </a:r>
            <a:r>
              <a:rPr lang="en-US" altLang="zh-CN" dirty="0"/>
              <a:t>1</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开发设置为</a:t>
            </a:r>
            <a:r>
              <a:rPr lang="en-US" altLang="zh-CN" dirty="0"/>
              <a:t>5</a:t>
            </a:r>
            <a:r>
              <a:rPr lang="zh-CN" altLang="en-US" dirty="0"/>
              <a:t>节点，生产也设置为</a:t>
            </a:r>
            <a:r>
              <a:rPr lang="en-US" altLang="zh-CN" dirty="0"/>
              <a:t>5</a:t>
            </a:r>
            <a:r>
              <a:rPr lang="zh-CN" altLang="en-US" dirty="0"/>
              <a:t>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179579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需要准备证书和 </a:t>
            </a:r>
            <a:r>
              <a:rPr lang="en-US" altLang="zh-CN" dirty="0" err="1"/>
              <a:t>AzureKeyVault</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资源密钥保管库：</a:t>
            </a:r>
            <a:r>
              <a:rPr lang="en-US" altLang="zh-CN" dirty="0"/>
              <a:t>/subscriptions/e72ff518-d017-4cbe-8abd-1d6a4678cef8/</a:t>
            </a:r>
            <a:r>
              <a:rPr lang="en-US" altLang="zh-CN" dirty="0" err="1"/>
              <a:t>resourceGroups</a:t>
            </a:r>
            <a:r>
              <a:rPr lang="en-US" altLang="zh-CN" dirty="0"/>
              <a:t>/</a:t>
            </a:r>
            <a:r>
              <a:rPr lang="en-US" altLang="zh-CN" dirty="0" err="1"/>
              <a:t>kolibre</a:t>
            </a:r>
            <a:r>
              <a:rPr lang="en-US" altLang="zh-CN" dirty="0"/>
              <a:t>-sf-demo-dev/providers/</a:t>
            </a:r>
            <a:r>
              <a:rPr lang="en-US" altLang="zh-CN" dirty="0" err="1"/>
              <a:t>Microsoft.KeyVault</a:t>
            </a:r>
            <a:r>
              <a:rPr lang="en-US" altLang="zh-CN" dirty="0"/>
              <a:t>/vaults/</a:t>
            </a:r>
            <a:r>
              <a:rPr lang="en-US" altLang="zh-CN" dirty="0" err="1"/>
              <a:t>KolibreSFDemoKeyVaultDev</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证书</a:t>
            </a:r>
            <a:r>
              <a:rPr lang="en-US" altLang="zh-CN" dirty="0"/>
              <a:t>URL</a:t>
            </a:r>
            <a:r>
              <a:rPr lang="zh-CN" altLang="en-US" dirty="0"/>
              <a:t>：</a:t>
            </a:r>
            <a:r>
              <a:rPr lang="en-US" altLang="zh-CN" dirty="0"/>
              <a:t>https://kolibresfdemokeyvaultdev.vault.azure.cn:443/secrets/StarDevKolibreCredit/d1057d4ac170499d90f2b90431b10bb5</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证书指纹：</a:t>
            </a:r>
            <a:r>
              <a:rPr lang="en-US" altLang="zh-CN" dirty="0"/>
              <a:t>5caeb43a16bd774f289c106373007c9a55f803e4</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只需要设置服务端证书</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安全模型主要依靠网络隔离和人员管理</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30921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63793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"$schema": "https://schema.management.azure.com/schemas/2015-01-01/</a:t>
            </a:r>
            <a:r>
              <a:rPr lang="en-US" dirty="0" err="1"/>
              <a:t>deploymentTemplate.json</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contentVersion</a:t>
            </a:r>
            <a:r>
              <a:rPr lang="en-US" dirty="0"/>
              <a:t>": "1.0.0.0",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"parameters":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virtualMachineScaleSets_nodes_adminPassword</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null,</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SecureString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virtualMachineScaleSets_nodes_name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"nodes",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vaults_KolibreSFDemoKeyVaultDev_name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a:t>
            </a:r>
            <a:r>
              <a:rPr lang="en-US" dirty="0" err="1"/>
              <a:t>KolibreSFDemoKeyVaultDev</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loadBalancers_LB_kolibre_sf_demo_dev_nodes_name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"LB-</a:t>
            </a:r>
            <a:r>
              <a:rPr lang="en-US" dirty="0" err="1"/>
              <a:t>kolibre</a:t>
            </a:r>
            <a:r>
              <a:rPr lang="en-US" dirty="0"/>
              <a:t>-sf-demo-dev-nodes",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"publicIPAddresses_LBIP_kolibre_sf_demo_dev_0_name":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"LBIP-kolibre-sf-demo-dev-0",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virtualNetworks_VNet_kolibre_sf_demo_dev_name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a:t>
            </a:r>
            <a:r>
              <a:rPr lang="en-US" dirty="0" err="1"/>
              <a:t>VNet</a:t>
            </a:r>
            <a:r>
              <a:rPr lang="en-US" dirty="0"/>
              <a:t>-</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clusters_kolibre_sf_demo_dev_name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"storageAccounts_pq75vskywd4dy100_name":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"pq75vskywd4dy100",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"storageAccounts_pq75vskywd4dy101_name":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"pq75vskywd4dy101",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"storageAccounts_pq75vskywd4dy102_name":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"pq75vskywd4dy102",</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"storageAccounts_pq75vskywd4dy103_name":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"pq75vskywd4dy103",</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"storageAccounts_pq75vskywd4dy104_name":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"pq75vskywd4dy104",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"storageAccounts_sfdgkolibresfdemodev2700_name":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"sfdgkolibresfdemodev2700",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"storageAccounts_sflogskolibresfdemod8669_name":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"sflogskolibresfdemod8669",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loadBalancers_LB_kolibre_sf_demo_dev_nodes_id</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frontendIPConfigurations</a:t>
            </a:r>
            <a:r>
              <a:rPr lang="en-US" dirty="0"/>
              <a:t>/</a:t>
            </a:r>
            <a:r>
              <a:rPr lang="en-US" dirty="0" err="1"/>
              <a:t>LoadBalancerIPConfig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"loadBalancers_LB_kolibre_sf_demo_dev_nodes_id_1":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backendAddressPools</a:t>
            </a:r>
            <a:r>
              <a:rPr lang="en-US" dirty="0"/>
              <a:t>/</a:t>
            </a:r>
            <a:r>
              <a:rPr lang="en-US" dirty="0" err="1"/>
              <a:t>LoadBalancerBEAddressPool</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"loadBalancers_LB_kolibre_sf_demo_dev_nodes_id_2":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-sf-demo-dev-nodes/probes/</a:t>
            </a:r>
            <a:r>
              <a:rPr lang="en-US" dirty="0" err="1"/>
              <a:t>FabricGatewayProbe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"loadBalancers_LB_kolibre_sf_demo_dev_nodes_id_3":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frontendIPConfigurations</a:t>
            </a:r>
            <a:r>
              <a:rPr lang="en-US" dirty="0"/>
              <a:t>/</a:t>
            </a:r>
            <a:r>
              <a:rPr lang="en-US" dirty="0" err="1"/>
              <a:t>LoadBalancerIPConfig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"loadBalancers_LB_kolibre_sf_demo_dev_nodes_id_4":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backendAddressPools</a:t>
            </a:r>
            <a:r>
              <a:rPr lang="en-US" dirty="0"/>
              <a:t>/</a:t>
            </a:r>
            <a:r>
              <a:rPr lang="en-US" dirty="0" err="1"/>
              <a:t>LoadBalancerBEAddressPool</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"loadBalancers_LB_kolibre_sf_demo_dev_nodes_id_5":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-sf-demo-dev-nodes/probes/</a:t>
            </a:r>
            <a:r>
              <a:rPr lang="en-US" dirty="0" err="1"/>
              <a:t>FabricHttpGatewayProbe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"loadBalancers_LB_kolibre_sf_demo_dev_nodes_id_6":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frontendIPConfigurations</a:t>
            </a:r>
            <a:r>
              <a:rPr lang="en-US" dirty="0"/>
              <a:t>/</a:t>
            </a:r>
            <a:r>
              <a:rPr lang="en-US" dirty="0" err="1"/>
              <a:t>LoadBalancerIPConfig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"loadBalancers_LB_kolibre_sf_demo_dev_nodes_id_7":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frontendIPConfigurations</a:t>
            </a:r>
            <a:r>
              <a:rPr lang="en-US" dirty="0"/>
              <a:t>/</a:t>
            </a:r>
            <a:r>
              <a:rPr lang="en-US" dirty="0" err="1"/>
              <a:t>LoadBalancerIPConfig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"loadBalancers_LB_kolibre_sf_demo_dev_nodes_id_8":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frontendIPConfigurations</a:t>
            </a:r>
            <a:r>
              <a:rPr lang="en-US" dirty="0"/>
              <a:t>/</a:t>
            </a:r>
            <a:r>
              <a:rPr lang="en-US" dirty="0" err="1"/>
              <a:t>LoadBalancerIPConfig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"loadBalancers_LB_kolibre_sf_demo_dev_nodes_id_9":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frontendIPConfigurations</a:t>
            </a:r>
            <a:r>
              <a:rPr lang="en-US" dirty="0"/>
              <a:t>/</a:t>
            </a:r>
            <a:r>
              <a:rPr lang="en-US" dirty="0" err="1"/>
              <a:t>LoadBalancerIPConfig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"loadBalancers_LB_kolibre_sf_demo_dev_nodes_id_10":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frontendIPConfigurations</a:t>
            </a:r>
            <a:r>
              <a:rPr lang="en-US" dirty="0"/>
              <a:t>/</a:t>
            </a:r>
            <a:r>
              <a:rPr lang="en-US" dirty="0" err="1"/>
              <a:t>LoadBalancerIPConfig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"loadBalancers_LB_kolibre_sf_demo_dev_nodes_id_11":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defaultValue</a:t>
            </a:r>
            <a:r>
              <a:rPr lang="en-US" dirty="0"/>
              <a:t>": "/subscriptions/e72ff518-d017-4cbe-8abd-1d6a4678cef8/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r>
              <a:rPr lang="en-US" dirty="0" err="1"/>
              <a:t>frontendIPConfigurations</a:t>
            </a:r>
            <a:r>
              <a:rPr lang="en-US" dirty="0"/>
              <a:t>/</a:t>
            </a:r>
            <a:r>
              <a:rPr lang="en-US" dirty="0" err="1"/>
              <a:t>LoadBalancerIPConfig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"String"</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"variables":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Microsoft.Compute</a:t>
            </a:r>
            <a:r>
              <a:rPr lang="en-US" dirty="0"/>
              <a:t>/</a:t>
            </a:r>
            <a:r>
              <a:rPr lang="en-US" dirty="0" err="1"/>
              <a:t>virtualMachineScaleSets</a:t>
            </a:r>
            <a:r>
              <a:rPr lang="en-US" dirty="0"/>
              <a:t>/nodes”。",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Microsoft.Compute</a:t>
            </a:r>
            <a:r>
              <a:rPr lang="en-US" dirty="0"/>
              <a:t>/</a:t>
            </a:r>
            <a:r>
              <a:rPr lang="en-US" dirty="0" err="1"/>
              <a:t>virtualMachineScaleSets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"Standard_A1",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"tier": "Standard",</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"capacity": 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a:t>
            </a:r>
            <a:r>
              <a:rPr lang="en-US" dirty="0" err="1"/>
              <a:t>virtualMachineScaleSets_nodes_name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"2015-06-15",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upgradePolicy</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"mode": "Automatic"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virtualMachineProfile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osProfile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computerNamePrefix</a:t>
            </a:r>
            <a:r>
              <a:rPr lang="en-US" dirty="0"/>
              <a:t>": "[parameters('</a:t>
            </a:r>
            <a:r>
              <a:rPr lang="en-US" dirty="0" err="1"/>
              <a:t>virtualMachineScaleSets_nodes_name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adminUsername</a:t>
            </a:r>
            <a:r>
              <a:rPr lang="en-US" dirty="0"/>
              <a:t>": "Kolibre",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windowsConfiguration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provisionVMAgent</a:t>
            </a:r>
            <a:r>
              <a:rPr lang="en-US" dirty="0"/>
              <a:t>": true,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enableAutomaticUpdates</a:t>
            </a:r>
            <a:r>
              <a:rPr lang="en-US" dirty="0"/>
              <a:t>": true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"secrets":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sourceVault</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a:t>
            </a:r>
            <a:r>
              <a:rPr lang="en-US" dirty="0" err="1"/>
              <a:t>resourceId</a:t>
            </a:r>
            <a:r>
              <a:rPr lang="en-US" dirty="0"/>
              <a:t>('</a:t>
            </a:r>
            <a:r>
              <a:rPr lang="en-US" dirty="0" err="1"/>
              <a:t>Microsoft.KeyVault</a:t>
            </a:r>
            <a:r>
              <a:rPr lang="en-US" dirty="0"/>
              <a:t>/vaults', parameters('</a:t>
            </a:r>
            <a:r>
              <a:rPr lang="en-US" dirty="0" err="1"/>
              <a:t>vaults_KolibreSFDemoKeyVaultDev_name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vaultCertificates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certificateUrl</a:t>
            </a:r>
            <a:r>
              <a:rPr lang="en-US" dirty="0"/>
              <a:t>": "https://kolibresfdemokeyvaultdev.vault.azure.cn:443/secrets/</a:t>
            </a:r>
            <a:r>
              <a:rPr lang="en-US" dirty="0" err="1"/>
              <a:t>StarDevKolibreCredit</a:t>
            </a:r>
            <a:r>
              <a:rPr lang="en-US" dirty="0"/>
              <a:t>/d1057d4ac170499d90f2b90431b10bb5"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adminPassword</a:t>
            </a:r>
            <a:r>
              <a:rPr lang="en-US" dirty="0"/>
              <a:t>": "[parameters('</a:t>
            </a:r>
            <a:r>
              <a:rPr lang="en-US" dirty="0" err="1"/>
              <a:t>virtualMachineScaleSets_nodes_adminPassword</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storageProfile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osDisk</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vhdContainers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"https://pq75vskywd4dy100.blob.core.chinacloudapi.cn/</a:t>
            </a:r>
            <a:r>
              <a:rPr lang="en-US" dirty="0" err="1"/>
              <a:t>vhds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"https://pq75vskywd4dy101.blob.core.chinacloudapi.cn/</a:t>
            </a:r>
            <a:r>
              <a:rPr lang="en-US" dirty="0" err="1"/>
              <a:t>vhds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"https://pq75vskywd4dy102.blob.core.chinacloudapi.cn/</a:t>
            </a:r>
            <a:r>
              <a:rPr lang="en-US" dirty="0" err="1"/>
              <a:t>vhds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"https://pq75vskywd4dy103.blob.core.chinacloudapi.cn/</a:t>
            </a:r>
            <a:r>
              <a:rPr lang="en-US" dirty="0" err="1"/>
              <a:t>vhds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"https://pq75vskywd4dy104.blob.core.chinacloudapi.cn/</a:t>
            </a:r>
            <a:r>
              <a:rPr lang="en-US" dirty="0" err="1"/>
              <a:t>vhds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vmssosdisk</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createOption</a:t>
            </a:r>
            <a:r>
              <a:rPr lang="en-US" dirty="0"/>
              <a:t>": "</a:t>
            </a:r>
            <a:r>
              <a:rPr lang="en-US" dirty="0" err="1"/>
              <a:t>FromImage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"caching": "</a:t>
            </a:r>
            <a:r>
              <a:rPr lang="en-US" dirty="0" err="1"/>
              <a:t>ReadOnly</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imageReference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"publisher": "</a:t>
            </a:r>
            <a:r>
              <a:rPr lang="en-US" dirty="0" err="1"/>
              <a:t>MicrosoftWindowsServer</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"offer": "</a:t>
            </a:r>
            <a:r>
              <a:rPr lang="en-US" dirty="0" err="1"/>
              <a:t>WindowsServer</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"2012-R2-Datacenter",</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"version": "latest"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networkProfile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networkInterfaceConfigurations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"NIC-kolibre-sf-demo-dev-0",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"primary": true,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ipConfigurations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"NIC-kolibre-sf-demo-dev-0",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"subnet":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a:t>
            </a:r>
            <a:r>
              <a:rPr lang="en-US" dirty="0" err="1"/>
              <a:t>concat</a:t>
            </a:r>
            <a:r>
              <a:rPr lang="en-US" dirty="0"/>
              <a:t>(</a:t>
            </a:r>
            <a:r>
              <a:rPr lang="en-US" dirty="0" err="1"/>
              <a:t>resourceId</a:t>
            </a:r>
            <a:r>
              <a:rPr lang="en-US" dirty="0"/>
              <a:t>('</a:t>
            </a:r>
            <a:r>
              <a:rPr lang="en-US" dirty="0" err="1"/>
              <a:t>Microsoft.Network</a:t>
            </a:r>
            <a:r>
              <a:rPr lang="en-US" dirty="0"/>
              <a:t>/</a:t>
            </a:r>
            <a:r>
              <a:rPr lang="en-US" dirty="0" err="1"/>
              <a:t>virtualNetworks</a:t>
            </a:r>
            <a:r>
              <a:rPr lang="en-US" dirty="0"/>
              <a:t>', parameters('</a:t>
            </a:r>
            <a:r>
              <a:rPr lang="en-US" dirty="0" err="1"/>
              <a:t>virtualNetworks_VNet_kolibre_sf_demo_dev_name</a:t>
            </a:r>
            <a:r>
              <a:rPr lang="en-US" dirty="0"/>
              <a:t>')), '/subnets/Subnet-0')]"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loadBalancerBackendAddressPools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a:t>
            </a:r>
            <a:r>
              <a:rPr lang="en-US" dirty="0" err="1"/>
              <a:t>concat</a:t>
            </a:r>
            <a:r>
              <a:rPr lang="en-US" dirty="0"/>
              <a:t>(</a:t>
            </a:r>
            <a:r>
              <a:rPr lang="en-US" dirty="0" err="1"/>
              <a:t>resourceId</a:t>
            </a:r>
            <a:r>
              <a:rPr lang="en-US" dirty="0"/>
              <a:t>('</a:t>
            </a:r>
            <a:r>
              <a:rPr lang="en-US" dirty="0" err="1"/>
              <a:t>Microsoft.Network</a:t>
            </a:r>
            <a:r>
              <a:rPr lang="en-US" dirty="0"/>
              <a:t>/</a:t>
            </a:r>
            <a:r>
              <a:rPr lang="en-US" dirty="0" err="1"/>
              <a:t>loadBalancers</a:t>
            </a:r>
            <a:r>
              <a:rPr lang="en-US" dirty="0"/>
              <a:t>', parameters('</a:t>
            </a:r>
            <a:r>
              <a:rPr lang="en-US" dirty="0" err="1"/>
              <a:t>loadBalancers_LB_kolibre_sf_demo_dev_nodes_name</a:t>
            </a:r>
            <a:r>
              <a:rPr lang="en-US" dirty="0"/>
              <a:t>')), '/</a:t>
            </a:r>
            <a:r>
              <a:rPr lang="en-US" dirty="0" err="1"/>
              <a:t>backendAddressPools</a:t>
            </a:r>
            <a:r>
              <a:rPr lang="en-US" dirty="0"/>
              <a:t>/</a:t>
            </a:r>
            <a:r>
              <a:rPr lang="en-US" dirty="0" err="1"/>
              <a:t>LoadBalancerBEAddressPool</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loadBalancerInboundNatPools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a:t>
            </a:r>
            <a:r>
              <a:rPr lang="en-US" dirty="0" err="1"/>
              <a:t>concat</a:t>
            </a:r>
            <a:r>
              <a:rPr lang="en-US" dirty="0"/>
              <a:t>(</a:t>
            </a:r>
            <a:r>
              <a:rPr lang="en-US" dirty="0" err="1"/>
              <a:t>resourceId</a:t>
            </a:r>
            <a:r>
              <a:rPr lang="en-US" dirty="0"/>
              <a:t>('</a:t>
            </a:r>
            <a:r>
              <a:rPr lang="en-US" dirty="0" err="1"/>
              <a:t>Microsoft.Network</a:t>
            </a:r>
            <a:r>
              <a:rPr lang="en-US" dirty="0"/>
              <a:t>/</a:t>
            </a:r>
            <a:r>
              <a:rPr lang="en-US" dirty="0" err="1"/>
              <a:t>loadBalancers</a:t>
            </a:r>
            <a:r>
              <a:rPr lang="en-US" dirty="0"/>
              <a:t>', parameters('</a:t>
            </a:r>
            <a:r>
              <a:rPr lang="en-US" dirty="0" err="1"/>
              <a:t>loadBalancers_LB_kolibre_sf_demo_dev_nodes_name</a:t>
            </a:r>
            <a:r>
              <a:rPr lang="en-US" dirty="0"/>
              <a:t>')), '/</a:t>
            </a:r>
            <a:r>
              <a:rPr lang="en-US" dirty="0" err="1"/>
              <a:t>inboundNatPools</a:t>
            </a:r>
            <a:r>
              <a:rPr lang="en-US" dirty="0"/>
              <a:t>/</a:t>
            </a:r>
            <a:r>
              <a:rPr lang="en-US" dirty="0" err="1"/>
              <a:t>LoadBalancerBEAddressNatPool</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extensionProfile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"extensions":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"publisher": "</a:t>
            </a:r>
            <a:r>
              <a:rPr lang="en-US" dirty="0" err="1"/>
              <a:t>Microsoft.Azure.ServiceFabric</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ServiceFabricNode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typeHandlerVersion</a:t>
            </a:r>
            <a:r>
              <a:rPr lang="en-US" dirty="0"/>
              <a:t>": "1.0",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autoUpgradeMinorVersion</a:t>
            </a:r>
            <a:r>
              <a:rPr lang="en-US" dirty="0"/>
              <a:t>": false,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"settings":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clusterEndpoint</a:t>
            </a:r>
            <a:r>
              <a:rPr lang="en-US" dirty="0"/>
              <a:t>": "https://chinaeast.servicefabric.chinacloudapi.cn/runtime/clusters/5cf49a0c-da24-45c3-bcca-167977639788",</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nodeTypeRef</a:t>
            </a:r>
            <a:r>
              <a:rPr lang="en-US" dirty="0"/>
              <a:t>": "[parameters('</a:t>
            </a:r>
            <a:r>
              <a:rPr lang="en-US" dirty="0" err="1"/>
              <a:t>virtualMachineScaleSets_nodes_name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dataPath</a:t>
            </a:r>
            <a:r>
              <a:rPr lang="en-US" dirty="0"/>
              <a:t>": "D:\\\\SvcFab",</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durabilityLevel</a:t>
            </a:r>
            <a:r>
              <a:rPr lang="en-US" dirty="0"/>
              <a:t>": "Bronze",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"certificate":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"thumbprint": "5caeb43a16bd774f289c106373007c9a55f803e4",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"x509StoreName": "My"</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concat</a:t>
            </a:r>
            <a:r>
              <a:rPr lang="en-US" dirty="0"/>
              <a:t>(parameters('</a:t>
            </a:r>
            <a:r>
              <a:rPr lang="en-US" dirty="0" err="1"/>
              <a:t>virtualMachineScaleSets_nodes_name</a:t>
            </a:r>
            <a:r>
              <a:rPr lang="en-US" dirty="0"/>
              <a:t>'),'_</a:t>
            </a:r>
            <a:r>
              <a:rPr lang="en-US" dirty="0" err="1"/>
              <a:t>ServiceFabricNode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"publisher": "</a:t>
            </a:r>
            <a:r>
              <a:rPr lang="en-US" dirty="0" err="1"/>
              <a:t>Microsoft.Azure.Diagnostics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IaaSDiagnostics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typeHandlerVersion</a:t>
            </a:r>
            <a:r>
              <a:rPr lang="en-US" dirty="0"/>
              <a:t>": "1.5",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autoUpgradeMinorVersion</a:t>
            </a:r>
            <a:r>
              <a:rPr lang="en-US" dirty="0"/>
              <a:t>": true,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"settings":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WadCfg</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DiagnosticMonitorConfiguration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overallQuotaInMB</a:t>
            </a:r>
            <a:r>
              <a:rPr lang="en-US" dirty="0"/>
              <a:t>": "50000",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EtwProviders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EtwEventSourceProviderConfiguration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"provider": "Microsoft-</a:t>
            </a:r>
            <a:r>
              <a:rPr lang="en-US" dirty="0" err="1"/>
              <a:t>ServiceFabric</a:t>
            </a:r>
            <a:r>
              <a:rPr lang="en-US" dirty="0"/>
              <a:t>-Actors",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scheduledTransferKeywordFilter</a:t>
            </a:r>
            <a:r>
              <a:rPr lang="en-US" dirty="0"/>
              <a:t>": "1",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scheduledTransferPeriod</a:t>
            </a:r>
            <a:r>
              <a:rPr lang="en-US" dirty="0"/>
              <a:t>": "PT5M",</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DefaultEvents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eventDestination</a:t>
            </a:r>
            <a:r>
              <a:rPr lang="en-US" dirty="0"/>
              <a:t>": "</a:t>
            </a:r>
            <a:r>
              <a:rPr lang="en-US" dirty="0" err="1"/>
              <a:t>ServiceFabricReliableActorEventTable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"provider": "Microsoft-</a:t>
            </a:r>
            <a:r>
              <a:rPr lang="en-US" dirty="0" err="1"/>
              <a:t>ServiceFabric</a:t>
            </a:r>
            <a:r>
              <a:rPr lang="en-US" dirty="0"/>
              <a:t>-Services",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scheduledTransferPeriod</a:t>
            </a:r>
            <a:r>
              <a:rPr lang="en-US" dirty="0"/>
              <a:t>": "PT5M",</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DefaultEvents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eventDestination</a:t>
            </a:r>
            <a:r>
              <a:rPr lang="en-US" dirty="0"/>
              <a:t>": "</a:t>
            </a:r>
            <a:r>
              <a:rPr lang="en-US" dirty="0" err="1"/>
              <a:t>ServiceFabricReliableServiceEventTable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EtwManifestProviderConfiguration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"provider": "cbd93bc2-71e5-4566-b3a7-595d8eeca6e8",</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scheduledTransferLogLevelFilter</a:t>
            </a:r>
            <a:r>
              <a:rPr lang="en-US" dirty="0"/>
              <a:t>": "Information",</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scheduledTransferKeywordFilter</a:t>
            </a:r>
            <a:r>
              <a:rPr lang="en-US" dirty="0"/>
              <a:t>": "4611686018427387904",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scheduledTransferPeriod</a:t>
            </a:r>
            <a:r>
              <a:rPr lang="en-US" dirty="0"/>
              <a:t>": "PT5M",</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DefaultEvents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eventDestination</a:t>
            </a:r>
            <a:r>
              <a:rPr lang="en-US" dirty="0"/>
              <a:t>": "</a:t>
            </a:r>
            <a:r>
              <a:rPr lang="en-US" dirty="0" err="1"/>
              <a:t>ServiceFabricSystemEventTable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StorageAccount</a:t>
            </a:r>
            <a:r>
              <a:rPr lang="en-US" dirty="0"/>
              <a:t>": "sfdgkolibresfdemodev2700"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"VMDiagnosticsVmExt_vmNodeType0Name"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resourceId</a:t>
            </a:r>
            <a:r>
              <a:rPr lang="en-US" dirty="0"/>
              <a:t>('</a:t>
            </a:r>
            <a:r>
              <a:rPr lang="en-US" dirty="0" err="1"/>
              <a:t>Microsoft.KeyVault</a:t>
            </a:r>
            <a:r>
              <a:rPr lang="en-US" dirty="0"/>
              <a:t>/vaults', parameters('</a:t>
            </a:r>
            <a:r>
              <a:rPr lang="en-US" dirty="0" err="1"/>
              <a:t>vaults_KolibreSFDemoKeyVaultDev_name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resourceId</a:t>
            </a:r>
            <a:r>
              <a:rPr lang="en-US" dirty="0"/>
              <a:t>('</a:t>
            </a:r>
            <a:r>
              <a:rPr lang="en-US" dirty="0" err="1"/>
              <a:t>Microsoft.Network</a:t>
            </a:r>
            <a:r>
              <a:rPr lang="en-US" dirty="0"/>
              <a:t>/</a:t>
            </a:r>
            <a:r>
              <a:rPr lang="en-US" dirty="0" err="1"/>
              <a:t>virtualNetworks</a:t>
            </a:r>
            <a:r>
              <a:rPr lang="en-US" dirty="0"/>
              <a:t>', parameters('</a:t>
            </a:r>
            <a:r>
              <a:rPr lang="en-US" dirty="0" err="1"/>
              <a:t>virtualNetworks_VNet_kolibre_sf_demo_dev_name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resourceId</a:t>
            </a:r>
            <a:r>
              <a:rPr lang="en-US" dirty="0"/>
              <a:t>('</a:t>
            </a:r>
            <a:r>
              <a:rPr lang="en-US" dirty="0" err="1"/>
              <a:t>Microsoft.Network</a:t>
            </a:r>
            <a:r>
              <a:rPr lang="en-US" dirty="0"/>
              <a:t>/</a:t>
            </a:r>
            <a:r>
              <a:rPr lang="en-US" dirty="0" err="1"/>
              <a:t>loadBalancers</a:t>
            </a:r>
            <a:r>
              <a:rPr lang="en-US" dirty="0"/>
              <a:t>', parameters('</a:t>
            </a:r>
            <a:r>
              <a:rPr lang="en-US" dirty="0" err="1"/>
              <a:t>loadBalancers_LB_kolibre_sf_demo_dev_nodes_name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Microsoft.KeyVault</a:t>
            </a:r>
            <a:r>
              <a:rPr lang="en-US" dirty="0"/>
              <a:t>/vaults/</a:t>
            </a:r>
            <a:r>
              <a:rPr lang="en-US" dirty="0" err="1"/>
              <a:t>KolibreSFDemoKeyVaultDev</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Microsoft.KeyVault</a:t>
            </a:r>
            <a:r>
              <a:rPr lang="en-US" dirty="0"/>
              <a:t>/vaults",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a:t>
            </a:r>
            <a:r>
              <a:rPr lang="en-US" dirty="0" err="1"/>
              <a:t>vaults_KolibreSFDemoKeyVaultDev_name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"2015-06-01",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"China East",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"family": "A",</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"standard"</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tenantId</a:t>
            </a:r>
            <a:r>
              <a:rPr lang="en-US" dirty="0"/>
              <a:t>": "242c1649-699b-4c67-a0dd-faa3cbb24dd6",</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accessPolicies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tenantId</a:t>
            </a:r>
            <a:r>
              <a:rPr lang="en-US" dirty="0"/>
              <a:t>": "242c1649-699b-4c67-a0dd-faa3cbb24dd6",</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objectId</a:t>
            </a:r>
            <a:r>
              <a:rPr lang="en-US" dirty="0"/>
              <a:t>": "2bce1e41-6f5f-4254-b315-615c6cf34e77",</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"permissions":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"keys":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"get",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"create",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"delete",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"list",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"update",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"import",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"backup",</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"restore"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"secrets":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"all"</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enabledForDeployment</a:t>
            </a:r>
            <a:r>
              <a:rPr lang="en-US" dirty="0"/>
              <a:t>": true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loadBalancers</a:t>
            </a:r>
            <a:r>
              <a:rPr lang="en-US" dirty="0"/>
              <a:t>/LB-</a:t>
            </a:r>
            <a:r>
              <a:rPr lang="en-US" dirty="0" err="1"/>
              <a:t>kolibre</a:t>
            </a:r>
            <a:r>
              <a:rPr lang="en-US" dirty="0"/>
              <a:t>-sf-demo-dev-nodes”。",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Microsoft.Network</a:t>
            </a:r>
            <a:r>
              <a:rPr lang="en-US" dirty="0"/>
              <a:t>/</a:t>
            </a:r>
            <a:r>
              <a:rPr lang="en-US" dirty="0" err="1"/>
              <a:t>loadBalancers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a:t>
            </a:r>
            <a:r>
              <a:rPr lang="en-US" dirty="0" err="1"/>
              <a:t>loadBalancers_LB_kolibre_sf_demo_dev_nodes_name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"2016-03-30",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frontendIPConfigurations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LoadBalancerIPConfig</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privateIPAllocationMethod</a:t>
            </a:r>
            <a:r>
              <a:rPr lang="en-US" dirty="0"/>
              <a:t>": "Dynamic",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publicIPAddress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a:t>
            </a:r>
            <a:r>
              <a:rPr lang="en-US" dirty="0" err="1"/>
              <a:t>resourceId</a:t>
            </a:r>
            <a:r>
              <a:rPr lang="en-US" dirty="0"/>
              <a:t>('</a:t>
            </a:r>
            <a:r>
              <a:rPr lang="en-US" dirty="0" err="1"/>
              <a:t>Microsoft.Network</a:t>
            </a:r>
            <a:r>
              <a:rPr lang="en-US" dirty="0"/>
              <a:t>/</a:t>
            </a:r>
            <a:r>
              <a:rPr lang="en-US" dirty="0" err="1"/>
              <a:t>publicIPAddresses</a:t>
            </a:r>
            <a:r>
              <a:rPr lang="en-US" dirty="0"/>
              <a:t>', parameters('publicIPAddresses_LBIP_kolibre_sf_demo_dev_0_name'))]"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backendAddressPools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LoadBalancerBEAddressPool</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loadBalancingRules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LBRule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frontendIPConfiguration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a:t>
            </a:r>
            <a:r>
              <a:rPr lang="en-US" dirty="0" err="1"/>
              <a:t>loadBalancers_LB_kolibre_sf_demo_dev_nodes_id</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frontendPort</a:t>
            </a:r>
            <a:r>
              <a:rPr lang="en-US" dirty="0"/>
              <a:t>": 19000,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backendPort</a:t>
            </a:r>
            <a:r>
              <a:rPr lang="en-US" dirty="0"/>
              <a:t>": 19000,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enableFloatingIP</a:t>
            </a:r>
            <a:r>
              <a:rPr lang="en-US" dirty="0"/>
              <a:t>": false,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idleTimeoutInMinutes</a:t>
            </a:r>
            <a:r>
              <a:rPr lang="en-US" dirty="0"/>
              <a:t>": 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loadDistribution</a:t>
            </a:r>
            <a:r>
              <a:rPr lang="en-US" dirty="0"/>
              <a:t>": "Default",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backendAddressPool</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"probe":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"[parameters('loadBalancers_LB_kolibre_sf_demo_dev_nodes_id_2')]"</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LBHttpRule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frontendIPConfiguration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"[parameters('loadBalancers_LB_kolibre_sf_demo_dev_nodes_id_3')]"</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frontendPort</a:t>
            </a:r>
            <a:r>
              <a:rPr lang="en-US" dirty="0"/>
              <a:t>": 19080,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backendPort</a:t>
            </a:r>
            <a:r>
              <a:rPr lang="en-US" dirty="0"/>
              <a:t>": 19080,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enableFloatingIP</a:t>
            </a:r>
            <a:r>
              <a:rPr lang="en-US" dirty="0"/>
              <a:t>": false,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idleTimeoutInMinutes</a:t>
            </a:r>
            <a:r>
              <a:rPr lang="en-US" dirty="0"/>
              <a:t>": 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loadDistribution</a:t>
            </a:r>
            <a:r>
              <a:rPr lang="en-US" dirty="0"/>
              <a:t>": "Default",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backendAddressPool</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"probe":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"probes":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FabricGatewayProbe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"port": 19000,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intervalInSeconds</a:t>
            </a:r>
            <a:r>
              <a:rPr lang="en-US" dirty="0"/>
              <a:t>": 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numberOfProbes</a:t>
            </a:r>
            <a:r>
              <a:rPr lang="en-US" dirty="0"/>
              <a:t>": 2</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FabricHttpGatewayProbe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"port": 19080,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intervalInSeconds</a:t>
            </a:r>
            <a:r>
              <a:rPr lang="en-US" dirty="0"/>
              <a:t>": 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numberOfProbes</a:t>
            </a:r>
            <a:r>
              <a:rPr lang="en-US" dirty="0"/>
              <a:t>": 2</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inboundNatRules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"LoadBalancerBEAddressNatPool.0",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frontendIPConfiguration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"[parameters('loadBalancers_LB_kolibre_sf_demo_dev_nodes_id_6')]"</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frontendPort</a:t>
            </a:r>
            <a:r>
              <a:rPr lang="en-US" dirty="0"/>
              <a:t>": 3389,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backendPort</a:t>
            </a:r>
            <a:r>
              <a:rPr lang="en-US" dirty="0"/>
              <a:t>": 3389,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"LoadBalancerBEAddressNatPool.1",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frontendIPConfiguration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"[parameters('loadBalancers_LB_kolibre_sf_demo_dev_nodes_id_7')]"</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frontendPort</a:t>
            </a:r>
            <a:r>
              <a:rPr lang="en-US" dirty="0"/>
              <a:t>": 3390,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backendPort</a:t>
            </a:r>
            <a:r>
              <a:rPr lang="en-US" dirty="0"/>
              <a:t>": 3389,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"LoadBalancerBEAddressNatPool.2",</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frontendIPConfiguration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"[parameters('loadBalancers_LB_kolibre_sf_demo_dev_nodes_id_8')]"</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frontendPort</a:t>
            </a:r>
            <a:r>
              <a:rPr lang="en-US" dirty="0"/>
              <a:t>": 3391,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backendPort</a:t>
            </a:r>
            <a:r>
              <a:rPr lang="en-US" dirty="0"/>
              <a:t>": 3389,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"LoadBalancerBEAddressNatPool.3",</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frontendIPConfiguration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frontendPort</a:t>
            </a:r>
            <a:r>
              <a:rPr lang="en-US" dirty="0"/>
              <a:t>": 3392,</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backendPort</a:t>
            </a:r>
            <a:r>
              <a:rPr lang="en-US" dirty="0"/>
              <a:t>": 3389,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"LoadBalancerBEAddressNatPool.4",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frontendIPConfiguration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"[parameters('loadBalancers_LB_kolibre_sf_demo_dev_nodes_id_10')]"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frontendPort</a:t>
            </a:r>
            <a:r>
              <a:rPr lang="en-US" dirty="0"/>
              <a:t>": 3393,</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backendPort</a:t>
            </a:r>
            <a:r>
              <a:rPr lang="en-US" dirty="0"/>
              <a:t>": 3389,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outboundNatRules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inboundNatPools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LoadBalancerBEAddressNatPool</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frontendPortRangeStart</a:t>
            </a:r>
            <a:r>
              <a:rPr lang="en-US" dirty="0"/>
              <a:t>": 3389,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frontendPortRangeEnd</a:t>
            </a:r>
            <a:r>
              <a:rPr lang="en-US" dirty="0"/>
              <a:t>": 4500,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backendPort</a:t>
            </a:r>
            <a:r>
              <a:rPr lang="en-US" dirty="0"/>
              <a:t>": 3389,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"protocol": "</a:t>
            </a:r>
            <a:r>
              <a:rPr lang="en-US" dirty="0" err="1"/>
              <a:t>Tcp</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frontendIPConfiguration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"id": "[parameters('loadBalancers_LB_kolibre_sf_demo_dev_nodes_id_11')]"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resourceId</a:t>
            </a:r>
            <a:r>
              <a:rPr lang="en-US" dirty="0"/>
              <a:t>('</a:t>
            </a:r>
            <a:r>
              <a:rPr lang="en-US" dirty="0" err="1"/>
              <a:t>Microsoft.Network</a:t>
            </a:r>
            <a:r>
              <a:rPr lang="en-US" dirty="0"/>
              <a:t>/</a:t>
            </a:r>
            <a:r>
              <a:rPr lang="en-US" dirty="0" err="1"/>
              <a:t>publicIPAddresses</a:t>
            </a:r>
            <a:r>
              <a:rPr lang="en-US" dirty="0"/>
              <a:t>', parameters('publicIPAddresses_LBIP_kolibre_sf_demo_dev_0_name'))]"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publicIPAddresses</a:t>
            </a:r>
            <a:r>
              <a:rPr lang="en-US" dirty="0"/>
              <a:t>/LBIP-kolibre-sf-demo-dev-0”。",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Microsoft.Network</a:t>
            </a:r>
            <a:r>
              <a:rPr lang="en-US" dirty="0"/>
              <a:t>/</a:t>
            </a:r>
            <a:r>
              <a:rPr lang="en-US" dirty="0" err="1"/>
              <a:t>publicIPAddresses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"[parameters('publicIPAddresses_LBIP_kolibre_sf_demo_dev_0_name')]",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"2016-03-30",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publicIPAllocationMethod</a:t>
            </a:r>
            <a:r>
              <a:rPr lang="en-US" dirty="0"/>
              <a:t>": "Dynamic",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idleTimeoutInMinutes</a:t>
            </a:r>
            <a:r>
              <a:rPr lang="en-US" dirty="0"/>
              <a:t>": 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dnsSettings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domainNameLabel</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Microsoft.Network</a:t>
            </a:r>
            <a:r>
              <a:rPr lang="en-US" dirty="0"/>
              <a:t>/</a:t>
            </a:r>
            <a:r>
              <a:rPr lang="en-US" dirty="0" err="1"/>
              <a:t>virtualNetworks</a:t>
            </a:r>
            <a:r>
              <a:rPr lang="en-US" dirty="0"/>
              <a:t>/</a:t>
            </a:r>
            <a:r>
              <a:rPr lang="en-US" dirty="0" err="1"/>
              <a:t>VNet</a:t>
            </a:r>
            <a:r>
              <a:rPr lang="en-US" dirty="0"/>
              <a:t>-</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Microsoft.Network</a:t>
            </a:r>
            <a:r>
              <a:rPr lang="en-US" dirty="0"/>
              <a:t>/</a:t>
            </a:r>
            <a:r>
              <a:rPr lang="en-US" dirty="0" err="1"/>
              <a:t>virtualNetworks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a:t>
            </a:r>
            <a:r>
              <a:rPr lang="en-US" dirty="0" err="1"/>
              <a:t>virtualNetworks_VNet_kolibre_sf_demo_dev_name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"2016-03-30",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addressSpace</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addressPrefixes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"10.0.0.0/16"</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"subnets":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"Subnet-0",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addressPrefix</a:t>
            </a:r>
            <a:r>
              <a:rPr lang="en-US" dirty="0"/>
              <a:t>": "10.0.0.0/24"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Microsoft.ServiceFabric</a:t>
            </a:r>
            <a:r>
              <a:rPr lang="en-US" dirty="0"/>
              <a:t>/clusters/</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Microsoft.ServiceFabric</a:t>
            </a:r>
            <a:r>
              <a:rPr lang="en-US" dirty="0"/>
              <a:t>/clusters",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a:t>
            </a:r>
            <a:r>
              <a:rPr lang="en-US" dirty="0" err="1"/>
              <a:t>clusters_kolibre_sf_demo_dev_name</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"2016-09-01",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clusterCodeVersion</a:t>
            </a:r>
            <a:r>
              <a:rPr lang="en-US" dirty="0"/>
              <a:t>": "5.4.145.9494",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managementEndpoint</a:t>
            </a:r>
            <a:r>
              <a:rPr lang="en-US" dirty="0"/>
              <a:t>": "[</a:t>
            </a:r>
            <a:r>
              <a:rPr lang="en-US" dirty="0" err="1"/>
              <a:t>concat</a:t>
            </a:r>
            <a:r>
              <a:rPr lang="en-US" dirty="0"/>
              <a:t>('https://', parameters('</a:t>
            </a:r>
            <a:r>
              <a:rPr lang="en-US" dirty="0" err="1"/>
              <a:t>clusters_kolibre_sf_demo_dev_name</a:t>
            </a:r>
            <a:r>
              <a:rPr lang="en-US" dirty="0"/>
              <a:t>'),'.chinaeast.cloudapp.chinacloudapi.cn:19080')]",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"certificate":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"thumbprint": "5caeb43a16bd774f289c106373007c9a55f803e4",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"x509StoreName": "My"</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clientCertificateThumbprints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clientCertificateCommonNames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fabricSettings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"Security",</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"parameters":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ClusterProtectionLevel</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"value": "</a:t>
            </a:r>
            <a:r>
              <a:rPr lang="en-US" dirty="0" err="1"/>
              <a:t>EncryptAndSign</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upgradeDescription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upgradeReplicaSetCheckTimeout</a:t>
            </a:r>
            <a:r>
              <a:rPr lang="en-US" dirty="0"/>
              <a:t>": "10675199.02:48:05.4775807",</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healthCheckWaitDuration</a:t>
            </a:r>
            <a:r>
              <a:rPr lang="en-US" dirty="0"/>
              <a:t>": "00:05:00",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healthCheckStableDuration</a:t>
            </a:r>
            <a:r>
              <a:rPr lang="en-US" dirty="0"/>
              <a:t>": "00:05:00",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healthCheckRetryTimeout</a:t>
            </a:r>
            <a:r>
              <a:rPr lang="en-US" dirty="0"/>
              <a:t>": "00:45:00",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upgradeTimeout</a:t>
            </a:r>
            <a:r>
              <a:rPr lang="en-US" dirty="0"/>
              <a:t>": "12:00:00",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upgradeDomainTimeout</a:t>
            </a:r>
            <a:r>
              <a:rPr lang="en-US" dirty="0"/>
              <a:t>": "02:00:00",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healthPolicy</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maxPercentUnhealthyNodes</a:t>
            </a:r>
            <a:r>
              <a:rPr lang="en-US" dirty="0"/>
              <a:t>": 100,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maxPercentUnhealthyApplications</a:t>
            </a:r>
            <a:r>
              <a:rPr lang="en-US" dirty="0"/>
              <a:t>": 100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deltaHealthPolicy</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maxPercentDeltaUnhealthyNodes</a:t>
            </a:r>
            <a:r>
              <a:rPr lang="en-US" dirty="0"/>
              <a:t>": 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maxPercentUpgradeDomainDeltaUnhealthyNodes</a:t>
            </a:r>
            <a:r>
              <a:rPr lang="en-US" dirty="0"/>
              <a:t>": 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maxPercentDeltaUnhealthyApplications</a:t>
            </a:r>
            <a:r>
              <a:rPr lang="en-US" dirty="0"/>
              <a:t>": 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diagnosticsStorageAccountConfig</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storageAccountName</a:t>
            </a:r>
            <a:r>
              <a:rPr lang="en-US" dirty="0"/>
              <a:t>": "sflogskolibresfdemod8669",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protectedAccountKeyName</a:t>
            </a:r>
            <a:r>
              <a:rPr lang="en-US" dirty="0"/>
              <a:t>": "StorageAccountKey1",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blobEndpoint</a:t>
            </a:r>
            <a:r>
              <a:rPr lang="en-US" dirty="0"/>
              <a:t>": "[</a:t>
            </a:r>
            <a:r>
              <a:rPr lang="en-US" dirty="0" err="1"/>
              <a:t>concat</a:t>
            </a:r>
            <a:r>
              <a:rPr lang="en-US" dirty="0"/>
              <a:t>('https', '://', parameters('storageAccounts_sflogskolibresfdemod8669_name'), '.blob.core.chinacloudapi.cn',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queueEndpoint</a:t>
            </a:r>
            <a:r>
              <a:rPr lang="en-US" dirty="0"/>
              <a:t>": "[</a:t>
            </a:r>
            <a:r>
              <a:rPr lang="en-US" dirty="0" err="1"/>
              <a:t>concat</a:t>
            </a:r>
            <a:r>
              <a:rPr lang="en-US" dirty="0"/>
              <a:t>('https', '://', parameters('storageAccounts_sflogskolibresfdemod8669_name'), '.queue.core.chinacloudapi.cn',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tableEndpoint</a:t>
            </a:r>
            <a:r>
              <a:rPr lang="en-US" dirty="0"/>
              <a:t>": "[</a:t>
            </a:r>
            <a:r>
              <a:rPr lang="en-US" dirty="0" err="1"/>
              <a:t>concat</a:t>
            </a:r>
            <a:r>
              <a:rPr lang="en-US" dirty="0"/>
              <a:t>('https', '://', parameters('storageAccounts_sflogskolibresfdemod8669_name'), '.table.core.chinacloudapi.cn',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nodeTypes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"nodes",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clientConnectionEndpointPort</a:t>
            </a:r>
            <a:r>
              <a:rPr lang="en-US" dirty="0"/>
              <a:t>": 19000,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httpGatewayEndpointPort</a:t>
            </a:r>
            <a:r>
              <a:rPr lang="en-US" dirty="0"/>
              <a:t>": 19080,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applicationPorts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startPort</a:t>
            </a:r>
            <a:r>
              <a:rPr lang="en-US" dirty="0"/>
              <a:t>": 20000,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endPort</a:t>
            </a:r>
            <a:r>
              <a:rPr lang="en-US" dirty="0"/>
              <a:t>": 30000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ephemeralPorts</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startPort</a:t>
            </a:r>
            <a:r>
              <a:rPr lang="en-US" dirty="0"/>
              <a:t>": 49152,</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endPort</a:t>
            </a:r>
            <a:r>
              <a:rPr lang="en-US" dirty="0"/>
              <a:t>": 65534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isPrimary</a:t>
            </a:r>
            <a:r>
              <a:rPr lang="en-US" dirty="0"/>
              <a:t>": true,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vmInstanceCount</a:t>
            </a:r>
            <a:r>
              <a:rPr lang="en-US" dirty="0"/>
              <a:t>": 5,</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durabilityLevel</a:t>
            </a:r>
            <a:r>
              <a:rPr lang="en-US" dirty="0"/>
              <a:t>": "Bronze"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vmImage</a:t>
            </a:r>
            <a:r>
              <a:rPr lang="en-US" dirty="0"/>
              <a:t>": "Windows",</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reliabilityLevel</a:t>
            </a:r>
            <a:r>
              <a:rPr lang="en-US" dirty="0"/>
              <a:t>": "Silver",</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upgradeMode</a:t>
            </a:r>
            <a:r>
              <a:rPr lang="en-US" dirty="0"/>
              <a:t>": "Manual"</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resourceId</a:t>
            </a:r>
            <a:r>
              <a:rPr lang="en-US" dirty="0"/>
              <a:t>('</a:t>
            </a:r>
            <a:r>
              <a:rPr lang="en-US" dirty="0" err="1"/>
              <a:t>Microsoft.Storage</a:t>
            </a:r>
            <a:r>
              <a:rPr lang="en-US" dirty="0"/>
              <a:t>/</a:t>
            </a:r>
            <a:r>
              <a:rPr lang="en-US" dirty="0" err="1"/>
              <a:t>storageAccounts</a:t>
            </a:r>
            <a:r>
              <a:rPr lang="en-US" dirty="0"/>
              <a:t>', parameters('storageAccounts_sflogskolibresfdemod8669_name'))]"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Microsoft.Storage</a:t>
            </a:r>
            <a:r>
              <a:rPr lang="en-US" dirty="0"/>
              <a:t>/</a:t>
            </a:r>
            <a:r>
              <a:rPr lang="en-US" dirty="0" err="1"/>
              <a:t>storageAccounts</a:t>
            </a:r>
            <a:r>
              <a:rPr lang="en-US" dirty="0"/>
              <a:t>/pq75vskywd4dy100”。",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Microsoft.Storage</a:t>
            </a:r>
            <a:r>
              <a:rPr lang="en-US" dirty="0"/>
              <a:t>/</a:t>
            </a:r>
            <a:r>
              <a:rPr lang="en-US" dirty="0" err="1"/>
              <a:t>storageAccounts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Standard_LRS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"tier": "Standard"</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"kind": "Storage",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"[parameters('storageAccounts_pq75vskywd4dy100_name')]",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"2016-01-01",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Microsoft.Storage</a:t>
            </a:r>
            <a:r>
              <a:rPr lang="en-US" dirty="0"/>
              <a:t>/</a:t>
            </a:r>
            <a:r>
              <a:rPr lang="en-US" dirty="0" err="1"/>
              <a:t>storageAccounts</a:t>
            </a:r>
            <a:r>
              <a:rPr lang="en-US" dirty="0"/>
              <a:t>/pq75vskywd4dy101”。",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Microsoft.Storage</a:t>
            </a:r>
            <a:r>
              <a:rPr lang="en-US" dirty="0"/>
              <a:t>/</a:t>
            </a:r>
            <a:r>
              <a:rPr lang="en-US" dirty="0" err="1"/>
              <a:t>storageAccounts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Standard_LRS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"tier": "Standard"</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"kind": "Storage",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"[parameters('storageAccounts_pq75vskywd4dy101_name')]",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"2016-01-01",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Microsoft.Storage</a:t>
            </a:r>
            <a:r>
              <a:rPr lang="en-US" dirty="0"/>
              <a:t>/</a:t>
            </a:r>
            <a:r>
              <a:rPr lang="en-US" dirty="0" err="1"/>
              <a:t>storageAccounts</a:t>
            </a:r>
            <a:r>
              <a:rPr lang="en-US" dirty="0"/>
              <a:t>/pq75vskywd4dy102”。",</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Microsoft.Storage</a:t>
            </a:r>
            <a:r>
              <a:rPr lang="en-US" dirty="0"/>
              <a:t>/</a:t>
            </a:r>
            <a:r>
              <a:rPr lang="en-US" dirty="0" err="1"/>
              <a:t>storageAccounts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Standard_LRS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"tier": "Standard"</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"kind": "Storage",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"[parameters('storageAccounts_pq75vskywd4dy102_name')]",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"2016-01-01",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Microsoft.Storage</a:t>
            </a:r>
            <a:r>
              <a:rPr lang="en-US" dirty="0"/>
              <a:t>/</a:t>
            </a:r>
            <a:r>
              <a:rPr lang="en-US" dirty="0" err="1"/>
              <a:t>storageAccounts</a:t>
            </a:r>
            <a:r>
              <a:rPr lang="en-US" dirty="0"/>
              <a:t>/pq75vskywd4dy103”。",</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Microsoft.Storage</a:t>
            </a:r>
            <a:r>
              <a:rPr lang="en-US" dirty="0"/>
              <a:t>/</a:t>
            </a:r>
            <a:r>
              <a:rPr lang="en-US" dirty="0" err="1"/>
              <a:t>storageAccounts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Standard_LRS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"tier": "Standard"</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"kind": "Storage",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"[parameters('storageAccounts_pq75vskywd4dy103_name')]",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"2016-01-01",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Microsoft.Storage</a:t>
            </a:r>
            <a:r>
              <a:rPr lang="en-US" dirty="0"/>
              <a:t>/</a:t>
            </a:r>
            <a:r>
              <a:rPr lang="en-US" dirty="0" err="1"/>
              <a:t>storageAccounts</a:t>
            </a:r>
            <a:r>
              <a:rPr lang="en-US" dirty="0"/>
              <a:t>/pq75vskywd4dy104”。",</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Microsoft.Storage</a:t>
            </a:r>
            <a:r>
              <a:rPr lang="en-US" dirty="0"/>
              <a:t>/</a:t>
            </a:r>
            <a:r>
              <a:rPr lang="en-US" dirty="0" err="1"/>
              <a:t>storageAccounts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Standard_LRS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"tier": "Standard"</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"kind": "Storage",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"[parameters('storageAccounts_pq75vskywd4dy104_name')]",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"2016-01-01",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Microsoft.Storage</a:t>
            </a:r>
            <a:r>
              <a:rPr lang="en-US" dirty="0"/>
              <a:t>/</a:t>
            </a:r>
            <a:r>
              <a:rPr lang="en-US" dirty="0" err="1"/>
              <a:t>storageAccounts</a:t>
            </a:r>
            <a:r>
              <a:rPr lang="en-US" dirty="0"/>
              <a:t>/sfdgkolibresfdemodev2700”。",</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Microsoft.Storage</a:t>
            </a:r>
            <a:r>
              <a:rPr lang="en-US" dirty="0"/>
              <a:t>/</a:t>
            </a:r>
            <a:r>
              <a:rPr lang="en-US" dirty="0" err="1"/>
              <a:t>storageAccounts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Standard_LRS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"tier": "Standard"</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"kind": "Storage",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"[parameters('storageAccounts_sfdgkolibresfdemodev2700_name')]",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"2016-01-01",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"comments": "</a:t>
            </a:r>
            <a:r>
              <a:rPr lang="zh-CN" altLang="en-US" dirty="0"/>
              <a:t>已从资源实现通用</a:t>
            </a:r>
            <a:r>
              <a:rPr lang="en-US" altLang="zh-CN" dirty="0"/>
              <a:t>:“/</a:t>
            </a:r>
            <a:r>
              <a:rPr lang="en-US" dirty="0"/>
              <a:t>subscriptions/e72ff518-d017-4cbe-8abd-1d6a4678cef8/</a:t>
            </a:r>
            <a:r>
              <a:rPr lang="en-US" dirty="0" err="1"/>
              <a:t>resourceGroups</a:t>
            </a:r>
            <a:r>
              <a:rPr lang="en-US" dirty="0"/>
              <a:t>/</a:t>
            </a:r>
            <a:r>
              <a:rPr lang="en-US" dirty="0" err="1"/>
              <a:t>kolibre</a:t>
            </a:r>
            <a:r>
              <a:rPr lang="en-US" dirty="0"/>
              <a:t>-sf-demo-dev/providers/</a:t>
            </a:r>
            <a:r>
              <a:rPr lang="en-US" dirty="0" err="1"/>
              <a:t>Microsoft.Storage</a:t>
            </a:r>
            <a:r>
              <a:rPr lang="en-US" dirty="0"/>
              <a:t>/</a:t>
            </a:r>
            <a:r>
              <a:rPr lang="en-US" dirty="0" err="1"/>
              <a:t>storageAccounts</a:t>
            </a:r>
            <a:r>
              <a:rPr lang="en-US" dirty="0"/>
              <a:t>/sflogskolibresfdemod8669”。",</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"type": "</a:t>
            </a:r>
            <a:r>
              <a:rPr lang="en-US" dirty="0" err="1"/>
              <a:t>Microsoft.Storage</a:t>
            </a:r>
            <a:r>
              <a:rPr lang="en-US" dirty="0"/>
              <a:t>/</a:t>
            </a:r>
            <a:r>
              <a:rPr lang="en-US" dirty="0" err="1"/>
              <a:t>storageAccounts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sku</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a:t>
            </a:r>
            <a:r>
              <a:rPr lang="en-US" dirty="0" err="1"/>
              <a:t>Standard_LRS</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"tier": "Standard"</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"kind": "Storage",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"name": "[parameters('storageAccounts_sflogskolibresfdemod8669_name')]",</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apiVersion</a:t>
            </a:r>
            <a:r>
              <a:rPr lang="en-US" dirty="0"/>
              <a:t>": "2016-01-01",</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"location": "</a:t>
            </a:r>
            <a:r>
              <a:rPr lang="en-US" dirty="0" err="1"/>
              <a:t>chinaeast</a:t>
            </a:r>
            <a:r>
              <a:rPr lang="en-US" dirty="0"/>
              <a:t>",</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"tags":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clusterName</a:t>
            </a:r>
            <a:r>
              <a:rPr lang="en-US" dirty="0"/>
              <a:t>":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resourceType</a:t>
            </a:r>
            <a:r>
              <a:rPr lang="en-US" dirty="0"/>
              <a:t>": "Service Fabric"</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"properties":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"resources":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r>
              <a:rPr lang="en-US" dirty="0" err="1"/>
              <a:t>dependsOn</a:t>
            </a: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    ]</a:t>
            </a:r>
          </a:p>
          <a:p>
            <a:pPr marL="0" marR="0" indent="0" algn="l" defTabSz="932742" rtl="0" eaLnBrk="1" fontAlgn="auto" latinLnBrk="0" hangingPunct="1">
              <a:lnSpc>
                <a:spcPct val="90000"/>
              </a:lnSpc>
              <a:spcBef>
                <a:spcPts val="0"/>
              </a:spcBef>
              <a:spcAft>
                <a:spcPts val="340"/>
              </a:spcAft>
              <a:buClrTx/>
              <a:buSzTx/>
              <a:buFontTx/>
              <a:buNone/>
              <a:tabLst/>
              <a:defRPr/>
            </a:pPr>
            <a:r>
              <a:rPr lang="en-US" dirty="0"/>
              <a:t>}</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678942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3530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1864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14301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110156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1926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2/14/2017 1:42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6691344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i="0" baseline="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Tree>
    <p:extLst>
      <p:ext uri="{BB962C8B-B14F-4D97-AF65-F5344CB8AC3E}">
        <p14:creationId xmlns:p14="http://schemas.microsoft.com/office/powerpoint/2010/main" val="15345233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负载均衡机制和一般的网络应用相同</a:t>
            </a:r>
            <a:endParaRPr lang="en-US" dirty="0"/>
          </a:p>
        </p:txBody>
      </p:sp>
      <p:sp>
        <p:nvSpPr>
          <p:cNvPr id="4" name="Slide Number Placeholder 3"/>
          <p:cNvSpPr>
            <a:spLocks noGrp="1"/>
          </p:cNvSpPr>
          <p:nvPr>
            <p:ph type="sldNum" sz="quarter" idx="10"/>
          </p:nvPr>
        </p:nvSpPr>
        <p:spPr/>
        <p:txBody>
          <a:bodyPr/>
          <a:lstStyle/>
          <a:p>
            <a:fld id="{DE75EE64-537D-4EF9-ABB0-0ECF4A3101AB}" type="slidenum">
              <a:rPr lang="en-US" smtClean="0"/>
              <a:t>29</a:t>
            </a:fld>
            <a:endParaRPr lang="en-US" dirty="0"/>
          </a:p>
        </p:txBody>
      </p:sp>
    </p:spTree>
    <p:extLst>
      <p:ext uri="{BB962C8B-B14F-4D97-AF65-F5344CB8AC3E}">
        <p14:creationId xmlns:p14="http://schemas.microsoft.com/office/powerpoint/2010/main" val="28864666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altLang="zh-CN" dirty="0"/>
              <a:t>Service Fabric </a:t>
            </a:r>
            <a:r>
              <a:rPr lang="zh-CN" altLang="en-US" dirty="0"/>
              <a:t>需要在</a:t>
            </a:r>
            <a:r>
              <a:rPr lang="en-US" altLang="zh-CN" dirty="0"/>
              <a:t>64</a:t>
            </a:r>
            <a:r>
              <a:rPr lang="zh-CN" altLang="en-US" dirty="0"/>
              <a:t>位环境下工作，并且暂时不支持 </a:t>
            </a:r>
            <a:r>
              <a:rPr lang="en-US" altLang="zh-CN" dirty="0" err="1"/>
              <a:t>.net</a:t>
            </a:r>
            <a:r>
              <a:rPr lang="en-US" altLang="zh-CN" dirty="0"/>
              <a:t> Core</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在只有一个实例的情况下演示 </a:t>
            </a:r>
            <a:r>
              <a:rPr lang="en-US" altLang="zh-CN" dirty="0" err="1"/>
              <a:t>InstanceId</a:t>
            </a:r>
            <a:r>
              <a:rPr lang="zh-CN" altLang="en-US" dirty="0"/>
              <a:t> 的正确性和 </a:t>
            </a:r>
            <a:r>
              <a:rPr lang="en-US" altLang="zh-CN" dirty="0"/>
              <a:t>Availability</a:t>
            </a:r>
            <a:r>
              <a:rPr lang="zh-CN" altLang="en-US" dirty="0"/>
              <a:t>，同时简单体验 </a:t>
            </a:r>
            <a:r>
              <a:rPr lang="en-US" altLang="zh-CN" dirty="0"/>
              <a:t>Service Fabric Explorer </a:t>
            </a:r>
            <a:r>
              <a:rPr lang="zh-CN" altLang="en-US" dirty="0"/>
              <a:t>中的测试功能和客户端的重试机制（需要解释超时机制和</a:t>
            </a:r>
            <a:r>
              <a:rPr lang="en-US" altLang="zh-CN" dirty="0" err="1"/>
              <a:t>ExceptionHandler</a:t>
            </a:r>
            <a:r>
              <a:rPr lang="zh-CN" altLang="en-US" dirty="0"/>
              <a:t>机制）</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在本地展示同时拥有</a:t>
            </a:r>
            <a:r>
              <a:rPr lang="en-US" altLang="zh-CN" dirty="0"/>
              <a:t>3</a:t>
            </a:r>
            <a:r>
              <a:rPr lang="zh-CN" altLang="en-US" dirty="0"/>
              <a:t>个和</a:t>
            </a:r>
            <a:r>
              <a:rPr lang="en-US" altLang="zh-CN" dirty="0"/>
              <a:t>5</a:t>
            </a:r>
            <a:r>
              <a:rPr lang="zh-CN" altLang="en-US" dirty="0"/>
              <a:t>个实例的情况，说明 </a:t>
            </a:r>
            <a:r>
              <a:rPr lang="en-US" altLang="zh-CN" dirty="0"/>
              <a:t>Availability </a:t>
            </a:r>
            <a:r>
              <a:rPr lang="zh-CN" altLang="en-US" dirty="0"/>
              <a:t>和 </a:t>
            </a:r>
            <a:r>
              <a:rPr lang="en-US" altLang="zh-CN" dirty="0"/>
              <a:t>Scalability </a:t>
            </a:r>
            <a:r>
              <a:rPr lang="zh-CN" altLang="en-US" dirty="0"/>
              <a:t>特性，修改部署参数需要重新部署，解释可重试错误和不可重试错误的区别</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 </a:t>
            </a:r>
            <a:r>
              <a:rPr lang="en-US" altLang="zh-CN" dirty="0"/>
              <a:t>Azure </a:t>
            </a:r>
            <a:r>
              <a:rPr lang="zh-CN" altLang="en-US" dirty="0"/>
              <a:t>上演示 </a:t>
            </a:r>
            <a:r>
              <a:rPr lang="en-US" altLang="zh-CN" dirty="0"/>
              <a:t>Scalability</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019275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478450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自动更换部署节点</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59492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在本地使用</a:t>
            </a:r>
            <a:r>
              <a:rPr lang="en-US" altLang="zh-CN" dirty="0"/>
              <a:t>3</a:t>
            </a:r>
            <a:r>
              <a:rPr lang="zh-CN" altLang="en-US" dirty="0"/>
              <a:t>个节点部署应用</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776522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服务自动切换到正常工作的节点</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351214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在本地使用</a:t>
            </a:r>
            <a:r>
              <a:rPr lang="en-US" altLang="zh-CN" dirty="0"/>
              <a:t>5</a:t>
            </a:r>
            <a:r>
              <a:rPr lang="zh-CN" altLang="en-US" dirty="0"/>
              <a:t>个节点部署应用</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497637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a:t>
            </a:r>
            <a:r>
              <a:rPr lang="en-US" altLang="zh-CN" dirty="0"/>
              <a:t>Azure</a:t>
            </a:r>
            <a:r>
              <a:rPr lang="zh-CN" altLang="en-US" dirty="0"/>
              <a:t>上部署</a:t>
            </a:r>
            <a:r>
              <a:rPr lang="en-US" altLang="zh-CN" dirty="0"/>
              <a:t>5</a:t>
            </a:r>
            <a:r>
              <a:rPr lang="zh-CN" altLang="en-US" dirty="0"/>
              <a:t>个节点，并且进行伸缩</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7</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$resource = Get-</a:t>
            </a:r>
            <a:r>
              <a:rPr lang="en-US" altLang="zh-CN" dirty="0" err="1"/>
              <a:t>AzureRmResource</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ResourceType</a:t>
            </a:r>
            <a:r>
              <a:rPr lang="en-US" altLang="zh-CN" dirty="0"/>
              <a:t> </a:t>
            </a:r>
            <a:r>
              <a:rPr lang="en-US" altLang="zh-CN" dirty="0" err="1"/>
              <a:t>Microsoft.Compute</a:t>
            </a:r>
            <a:r>
              <a:rPr lang="en-US" altLang="zh-CN" dirty="0"/>
              <a:t>/</a:t>
            </a:r>
            <a:r>
              <a:rPr lang="en-US" altLang="zh-CN" dirty="0" err="1"/>
              <a:t>VirtualMachineScaleSets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a:t>
            </a:r>
            <a:r>
              <a:rPr lang="en-US" altLang="zh-CN" dirty="0"/>
              <a:t> = Get-</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VMScaleSetName</a:t>
            </a:r>
            <a:r>
              <a:rPr lang="en-US" altLang="zh-CN" dirty="0"/>
              <a:t> $</a:t>
            </a:r>
            <a:r>
              <a:rPr lang="en-US" altLang="zh-CN" dirty="0" err="1"/>
              <a:t>resource.Name</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7</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5</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367696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a:t>
            </a:r>
            <a:r>
              <a:rPr lang="en-US" altLang="zh-CN" dirty="0"/>
              <a:t>Azure</a:t>
            </a:r>
            <a:r>
              <a:rPr lang="zh-CN" altLang="en-US" dirty="0"/>
              <a:t>上部署</a:t>
            </a:r>
            <a:r>
              <a:rPr lang="en-US" altLang="zh-CN" dirty="0"/>
              <a:t>5</a:t>
            </a:r>
            <a:r>
              <a:rPr lang="zh-CN" altLang="en-US" dirty="0"/>
              <a:t>个节点，并且进行伸缩</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7</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$resource = Get-</a:t>
            </a:r>
            <a:r>
              <a:rPr lang="en-US" altLang="zh-CN" dirty="0" err="1"/>
              <a:t>AzureRmResource</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ResourceType</a:t>
            </a:r>
            <a:r>
              <a:rPr lang="en-US" altLang="zh-CN" dirty="0"/>
              <a:t> </a:t>
            </a:r>
            <a:r>
              <a:rPr lang="en-US" altLang="zh-CN" dirty="0" err="1"/>
              <a:t>Microsoft.Compute</a:t>
            </a:r>
            <a:r>
              <a:rPr lang="en-US" altLang="zh-CN" dirty="0"/>
              <a:t>/</a:t>
            </a:r>
            <a:r>
              <a:rPr lang="en-US" altLang="zh-CN" dirty="0" err="1"/>
              <a:t>VirtualMachineScaleSets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a:t>
            </a:r>
            <a:r>
              <a:rPr lang="en-US" altLang="zh-CN" dirty="0"/>
              <a:t> = Get-</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VMScaleSetName</a:t>
            </a:r>
            <a:r>
              <a:rPr lang="en-US" altLang="zh-CN" dirty="0"/>
              <a:t> $</a:t>
            </a:r>
            <a:r>
              <a:rPr lang="en-US" altLang="zh-CN" dirty="0" err="1"/>
              <a:t>resource.Name</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7</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5</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5</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29831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i="0" baseline="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Tree>
    <p:extLst>
      <p:ext uri="{BB962C8B-B14F-4D97-AF65-F5344CB8AC3E}">
        <p14:creationId xmlns:p14="http://schemas.microsoft.com/office/powerpoint/2010/main" val="26514368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a:t>
            </a:r>
            <a:r>
              <a:rPr lang="en-US" altLang="zh-CN" dirty="0"/>
              <a:t>Azure</a:t>
            </a:r>
            <a:r>
              <a:rPr lang="zh-CN" altLang="en-US" dirty="0"/>
              <a:t>上部署</a:t>
            </a:r>
            <a:r>
              <a:rPr lang="en-US" altLang="zh-CN" dirty="0"/>
              <a:t>5</a:t>
            </a:r>
            <a:r>
              <a:rPr lang="zh-CN" altLang="en-US" dirty="0"/>
              <a:t>个节点，并且进行伸缩</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7</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$resource = Get-</a:t>
            </a:r>
            <a:r>
              <a:rPr lang="en-US" altLang="zh-CN" dirty="0" err="1"/>
              <a:t>AzureRmResource</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ResourceType</a:t>
            </a:r>
            <a:r>
              <a:rPr lang="en-US" altLang="zh-CN" dirty="0"/>
              <a:t> </a:t>
            </a:r>
            <a:r>
              <a:rPr lang="en-US" altLang="zh-CN" dirty="0" err="1"/>
              <a:t>Microsoft.Compute</a:t>
            </a:r>
            <a:r>
              <a:rPr lang="en-US" altLang="zh-CN" dirty="0"/>
              <a:t>/</a:t>
            </a:r>
            <a:r>
              <a:rPr lang="en-US" altLang="zh-CN" dirty="0" err="1"/>
              <a:t>VirtualMachineScaleSets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a:t>
            </a:r>
            <a:r>
              <a:rPr lang="en-US" altLang="zh-CN" dirty="0"/>
              <a:t> = Get-</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VMScaleSetName</a:t>
            </a:r>
            <a:r>
              <a:rPr lang="en-US" altLang="zh-CN" dirty="0"/>
              <a:t> $</a:t>
            </a:r>
            <a:r>
              <a:rPr lang="en-US" altLang="zh-CN" dirty="0" err="1"/>
              <a:t>resource.Name</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7</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5</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5</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262656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a:t>
            </a:r>
            <a:r>
              <a:rPr lang="en-US" altLang="zh-CN" dirty="0"/>
              <a:t>Azure</a:t>
            </a:r>
            <a:r>
              <a:rPr lang="zh-CN" altLang="en-US" dirty="0"/>
              <a:t>上部署</a:t>
            </a:r>
            <a:r>
              <a:rPr lang="en-US" altLang="zh-CN" dirty="0"/>
              <a:t>5</a:t>
            </a:r>
            <a:r>
              <a:rPr lang="zh-CN" altLang="en-US" dirty="0"/>
              <a:t>个节点，并且进行伸缩</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7</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$resource = Get-</a:t>
            </a:r>
            <a:r>
              <a:rPr lang="en-US" altLang="zh-CN" dirty="0" err="1"/>
              <a:t>AzureRmResource</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ResourceType</a:t>
            </a:r>
            <a:r>
              <a:rPr lang="en-US" altLang="zh-CN" dirty="0"/>
              <a:t> </a:t>
            </a:r>
            <a:r>
              <a:rPr lang="en-US" altLang="zh-CN" dirty="0" err="1"/>
              <a:t>Microsoft.Compute</a:t>
            </a:r>
            <a:r>
              <a:rPr lang="en-US" altLang="zh-CN" dirty="0"/>
              <a:t>/</a:t>
            </a:r>
            <a:r>
              <a:rPr lang="en-US" altLang="zh-CN" dirty="0" err="1"/>
              <a:t>VirtualMachineScaleSets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a:t>
            </a:r>
            <a:r>
              <a:rPr lang="en-US" altLang="zh-CN" dirty="0"/>
              <a:t> = Get-</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VMScaleSetName</a:t>
            </a:r>
            <a:r>
              <a:rPr lang="en-US" altLang="zh-CN" dirty="0"/>
              <a:t> $</a:t>
            </a:r>
            <a:r>
              <a:rPr lang="en-US" altLang="zh-CN" dirty="0" err="1"/>
              <a:t>resource.Name</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7</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5</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5</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247986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a:t>
            </a:r>
            <a:r>
              <a:rPr lang="en-US" altLang="zh-CN" dirty="0"/>
              <a:t>Azure</a:t>
            </a:r>
            <a:r>
              <a:rPr lang="zh-CN" altLang="en-US" dirty="0"/>
              <a:t>上部署</a:t>
            </a:r>
            <a:r>
              <a:rPr lang="en-US" altLang="zh-CN" dirty="0"/>
              <a:t>5</a:t>
            </a:r>
            <a:r>
              <a:rPr lang="zh-CN" altLang="en-US" dirty="0"/>
              <a:t>个节点，并且进行伸缩</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7</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$resource = Get-</a:t>
            </a:r>
            <a:r>
              <a:rPr lang="en-US" altLang="zh-CN" dirty="0" err="1"/>
              <a:t>AzureRmResource</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ResourceType</a:t>
            </a:r>
            <a:r>
              <a:rPr lang="en-US" altLang="zh-CN" dirty="0"/>
              <a:t> </a:t>
            </a:r>
            <a:r>
              <a:rPr lang="en-US" altLang="zh-CN" dirty="0" err="1"/>
              <a:t>Microsoft.Compute</a:t>
            </a:r>
            <a:r>
              <a:rPr lang="en-US" altLang="zh-CN" dirty="0"/>
              <a:t>/</a:t>
            </a:r>
            <a:r>
              <a:rPr lang="en-US" altLang="zh-CN" dirty="0" err="1"/>
              <a:t>VirtualMachineScaleSets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a:t>
            </a:r>
            <a:r>
              <a:rPr lang="en-US" altLang="zh-CN" dirty="0"/>
              <a:t> = Get-</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VMScaleSetName</a:t>
            </a:r>
            <a:r>
              <a:rPr lang="en-US" altLang="zh-CN" dirty="0"/>
              <a:t> $</a:t>
            </a:r>
            <a:r>
              <a:rPr lang="en-US" altLang="zh-CN" dirty="0" err="1"/>
              <a:t>resource.Name</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7</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5</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5</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996145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在</a:t>
            </a:r>
            <a:r>
              <a:rPr lang="en-US" altLang="zh-CN" dirty="0"/>
              <a:t>Azure</a:t>
            </a:r>
            <a:r>
              <a:rPr lang="zh-CN" altLang="en-US" dirty="0"/>
              <a:t>上部署</a:t>
            </a:r>
            <a:r>
              <a:rPr lang="en-US" altLang="zh-CN" dirty="0"/>
              <a:t>5</a:t>
            </a:r>
            <a:r>
              <a:rPr lang="zh-CN" altLang="en-US" dirty="0"/>
              <a:t>个节点，并且进行伸缩</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7</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$resource = Get-</a:t>
            </a:r>
            <a:r>
              <a:rPr lang="en-US" altLang="zh-CN" dirty="0" err="1"/>
              <a:t>AzureRmResource</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ResourceType</a:t>
            </a:r>
            <a:r>
              <a:rPr lang="en-US" altLang="zh-CN" dirty="0"/>
              <a:t> </a:t>
            </a:r>
            <a:r>
              <a:rPr lang="en-US" altLang="zh-CN" dirty="0" err="1"/>
              <a:t>Microsoft.Compute</a:t>
            </a:r>
            <a:r>
              <a:rPr lang="en-US" altLang="zh-CN" dirty="0"/>
              <a:t>/</a:t>
            </a:r>
            <a:r>
              <a:rPr lang="en-US" altLang="zh-CN" dirty="0" err="1"/>
              <a:t>VirtualMachineScaleSets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a:t>
            </a:r>
            <a:r>
              <a:rPr lang="en-US" altLang="zh-CN" dirty="0"/>
              <a:t> = Get-</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a:t>
            </a:r>
            <a:r>
              <a:rPr lang="en-US" altLang="zh-CN" dirty="0" err="1"/>
              <a:t>VMScaleSetName</a:t>
            </a:r>
            <a:r>
              <a:rPr lang="en-US" altLang="zh-CN" dirty="0"/>
              <a:t> $</a:t>
            </a:r>
            <a:r>
              <a:rPr lang="en-US" altLang="zh-CN" dirty="0" err="1"/>
              <a:t>resource.Name</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7</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通过</a:t>
            </a:r>
            <a:r>
              <a:rPr lang="en-US" altLang="zh-CN" dirty="0"/>
              <a:t>PowerShell</a:t>
            </a:r>
            <a:r>
              <a:rPr lang="zh-CN" altLang="en-US" dirty="0"/>
              <a:t>伸缩为</a:t>
            </a:r>
            <a:r>
              <a:rPr lang="en-US" altLang="zh-CN" dirty="0"/>
              <a:t>5</a:t>
            </a:r>
            <a:r>
              <a:rPr lang="zh-CN" altLang="en-US" dirty="0"/>
              <a:t>个节点</a:t>
            </a:r>
            <a:endParaRPr lang="en-US" altLang="zh-CN" dirty="0"/>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a:t>
            </a:r>
            <a:r>
              <a:rPr lang="en-US" altLang="zh-CN" dirty="0" err="1"/>
              <a:t>vmss.Sku.Capacity</a:t>
            </a:r>
            <a:r>
              <a:rPr lang="en-US" altLang="zh-CN" dirty="0"/>
              <a:t> = 5</a:t>
            </a:r>
          </a:p>
          <a:p>
            <a:pPr marL="685800" marR="0" lvl="1"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a:p>
            <a:pPr marL="457200" marR="0" lvl="1" indent="0" algn="l" defTabSz="932742" rtl="0" eaLnBrk="1" fontAlgn="auto" latinLnBrk="0" hangingPunct="1">
              <a:lnSpc>
                <a:spcPct val="90000"/>
              </a:lnSpc>
              <a:spcBef>
                <a:spcPts val="0"/>
              </a:spcBef>
              <a:spcAft>
                <a:spcPts val="340"/>
              </a:spcAft>
              <a:buClrTx/>
              <a:buSzTx/>
              <a:buFontTx/>
              <a:buNone/>
              <a:tabLst/>
              <a:defRPr/>
            </a:pPr>
            <a:r>
              <a:rPr lang="en-US" altLang="zh-CN" dirty="0"/>
              <a:t>Update-</a:t>
            </a:r>
            <a:r>
              <a:rPr lang="en-US" altLang="zh-CN" dirty="0" err="1"/>
              <a:t>AzureRmVmss</a:t>
            </a:r>
            <a:r>
              <a:rPr lang="en-US" altLang="zh-CN" dirty="0"/>
              <a:t> -</a:t>
            </a:r>
            <a:r>
              <a:rPr lang="en-US" altLang="zh-CN" dirty="0" err="1"/>
              <a:t>ResourceGroupName</a:t>
            </a:r>
            <a:r>
              <a:rPr lang="en-US" altLang="zh-CN" dirty="0"/>
              <a:t> $</a:t>
            </a:r>
            <a:r>
              <a:rPr lang="en-US" altLang="zh-CN" dirty="0" err="1"/>
              <a:t>resourceGroup.ResourceGroupName</a:t>
            </a:r>
            <a:r>
              <a:rPr lang="en-US" altLang="zh-CN" dirty="0"/>
              <a:t> -Name $</a:t>
            </a:r>
            <a:r>
              <a:rPr lang="en-US" altLang="zh-CN" dirty="0" err="1"/>
              <a:t>vmss.Name</a:t>
            </a:r>
            <a:r>
              <a:rPr lang="en-US" altLang="zh-CN" dirty="0"/>
              <a:t> -</a:t>
            </a:r>
            <a:r>
              <a:rPr lang="en-US" altLang="zh-CN" dirty="0" err="1"/>
              <a:t>VirtualMachineScaleSet</a:t>
            </a:r>
            <a:r>
              <a:rPr lang="en-US" altLang="zh-CN" dirty="0"/>
              <a:t> $</a:t>
            </a:r>
            <a:r>
              <a:rPr lang="en-US" altLang="zh-CN" dirty="0" err="1"/>
              <a:t>vmss</a:t>
            </a:r>
            <a:endParaRPr lang="en-US" altLang="zh-CN"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630512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dirty="0"/>
              <a:t>尝试在本地调用服务</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039876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75EE64-537D-4EF9-ABB0-0ECF4A3101AB}" type="slidenum">
              <a:rPr lang="en-US" smtClean="0"/>
              <a:t>43</a:t>
            </a:fld>
            <a:endParaRPr lang="en-US" dirty="0"/>
          </a:p>
        </p:txBody>
      </p:sp>
    </p:spTree>
    <p:extLst>
      <p:ext uri="{BB962C8B-B14F-4D97-AF65-F5344CB8AC3E}">
        <p14:creationId xmlns:p14="http://schemas.microsoft.com/office/powerpoint/2010/main" val="20470324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75EE64-537D-4EF9-ABB0-0ECF4A3101AB}" type="slidenum">
              <a:rPr lang="en-US" smtClean="0"/>
              <a:t>44</a:t>
            </a:fld>
            <a:endParaRPr lang="en-US" dirty="0"/>
          </a:p>
        </p:txBody>
      </p:sp>
    </p:spTree>
    <p:extLst>
      <p:ext uri="{BB962C8B-B14F-4D97-AF65-F5344CB8AC3E}">
        <p14:creationId xmlns:p14="http://schemas.microsoft.com/office/powerpoint/2010/main" val="17851939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2/14/2017 1:42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38692288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2/14/2017 1:42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46</a:t>
            </a:fld>
            <a:endParaRPr lang="en-US" dirty="0"/>
          </a:p>
        </p:txBody>
      </p:sp>
    </p:spTree>
    <p:extLst>
      <p:ext uri="{BB962C8B-B14F-4D97-AF65-F5344CB8AC3E}">
        <p14:creationId xmlns:p14="http://schemas.microsoft.com/office/powerpoint/2010/main" val="600420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endParaRPr lang="en-US" altLang="zh-CN"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8231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2439329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kern="1200" dirty="0" err="1">
                <a:solidFill>
                  <a:schemeClr val="tx1"/>
                </a:solidFill>
                <a:latin typeface="+mn-lt"/>
                <a:ea typeface="+mn-ea"/>
                <a:cs typeface="+mn-cs"/>
              </a:rPr>
              <a:t>PartitionCount</a:t>
            </a:r>
            <a:endParaRPr lang="en-US" sz="1200" kern="1200" dirty="0">
              <a:solidFill>
                <a:schemeClr val="tx1"/>
              </a:solidFill>
              <a:latin typeface="+mn-lt"/>
              <a:ea typeface="+mn-ea"/>
              <a:cs typeface="+mn-cs"/>
            </a:endParaRP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kern="1200" dirty="0" err="1">
                <a:solidFill>
                  <a:schemeClr val="tx1"/>
                </a:solidFill>
                <a:latin typeface="+mn-lt"/>
                <a:ea typeface="+mn-ea"/>
                <a:cs typeface="+mn-cs"/>
              </a:rPr>
              <a:t>MinReplicaSetSize</a:t>
            </a:r>
            <a:endParaRPr lang="en-US" sz="1200" kern="1200" dirty="0">
              <a:solidFill>
                <a:schemeClr val="tx1"/>
              </a:solidFill>
              <a:latin typeface="+mn-lt"/>
              <a:ea typeface="+mn-ea"/>
              <a:cs typeface="+mn-cs"/>
            </a:endParaRP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kern="1200" dirty="0" err="1">
                <a:solidFill>
                  <a:schemeClr val="tx1"/>
                </a:solidFill>
                <a:latin typeface="+mn-lt"/>
                <a:ea typeface="+mn-ea"/>
                <a:cs typeface="+mn-cs"/>
              </a:rPr>
              <a:t>TargetReplicaSetSize</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939118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sz="1200" kern="1200" dirty="0">
                <a:solidFill>
                  <a:schemeClr val="tx1"/>
                </a:solidFill>
                <a:latin typeface="+mn-lt"/>
                <a:ea typeface="+mn-ea"/>
                <a:cs typeface="+mn-cs"/>
              </a:rPr>
              <a:t>有可能 </a:t>
            </a:r>
            <a:r>
              <a:rPr lang="en-US" sz="1200" b="0" i="0" kern="1200" dirty="0" err="1">
                <a:solidFill>
                  <a:schemeClr val="tx1"/>
                </a:solidFill>
                <a:effectLst/>
                <a:latin typeface="+mn-lt"/>
                <a:ea typeface="+mn-ea"/>
                <a:cs typeface="+mn-cs"/>
              </a:rPr>
              <a:t>ActiveSecondary</a:t>
            </a:r>
            <a:r>
              <a:rPr lang="en-US"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同时是</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个 </a:t>
            </a:r>
            <a:r>
              <a:rPr lang="en-US" altLang="zh-CN" sz="1200" b="0" i="0" kern="1200" dirty="0">
                <a:solidFill>
                  <a:schemeClr val="tx1"/>
                </a:solidFill>
                <a:effectLst/>
                <a:latin typeface="+mn-lt"/>
                <a:ea typeface="+mn-ea"/>
                <a:cs typeface="+mn-cs"/>
              </a:rPr>
              <a:t>Partition </a:t>
            </a:r>
            <a:r>
              <a:rPr lang="zh-CN" altLang="en-US" sz="1200" b="0" i="0" kern="1200" dirty="0">
                <a:solidFill>
                  <a:schemeClr val="tx1"/>
                </a:solidFill>
                <a:effectLst/>
                <a:latin typeface="+mn-lt"/>
                <a:ea typeface="+mn-ea"/>
                <a:cs typeface="+mn-cs"/>
              </a:rPr>
              <a:t>的 </a:t>
            </a:r>
            <a:r>
              <a:rPr lang="en-US" altLang="zh-CN" sz="1200" b="0" i="0" kern="1200" dirty="0">
                <a:solidFill>
                  <a:schemeClr val="tx1"/>
                </a:solidFill>
                <a:effectLst/>
                <a:latin typeface="+mn-lt"/>
                <a:ea typeface="+mn-ea"/>
                <a:cs typeface="+mn-cs"/>
              </a:rPr>
              <a:t>Replica</a:t>
            </a:r>
            <a:r>
              <a:rPr lang="zh-CN" altLang="en-US" sz="1200" b="0" i="0" kern="1200" dirty="0">
                <a:solidFill>
                  <a:schemeClr val="tx1"/>
                </a:solidFill>
                <a:effectLst/>
                <a:latin typeface="+mn-lt"/>
                <a:ea typeface="+mn-ea"/>
                <a:cs typeface="+mn-cs"/>
              </a:rPr>
              <a:t>，另外 </a:t>
            </a:r>
            <a:r>
              <a:rPr lang="en-US" altLang="zh-CN" sz="1200" b="0" i="0" kern="1200" dirty="0">
                <a:solidFill>
                  <a:schemeClr val="tx1"/>
                </a:solidFill>
                <a:effectLst/>
                <a:latin typeface="+mn-lt"/>
                <a:ea typeface="+mn-ea"/>
                <a:cs typeface="+mn-cs"/>
              </a:rPr>
              <a:t>Replica </a:t>
            </a:r>
            <a:r>
              <a:rPr lang="zh-CN" altLang="en-US" sz="1200" b="0" i="0" kern="1200" dirty="0">
                <a:solidFill>
                  <a:schemeClr val="tx1"/>
                </a:solidFill>
                <a:effectLst/>
                <a:latin typeface="+mn-lt"/>
                <a:ea typeface="+mn-ea"/>
                <a:cs typeface="+mn-cs"/>
              </a:rPr>
              <a:t>的 </a:t>
            </a:r>
            <a:r>
              <a:rPr lang="en-US" altLang="zh-CN" sz="1200" b="0" i="0" kern="1200" dirty="0">
                <a:solidFill>
                  <a:schemeClr val="tx1"/>
                </a:solidFill>
                <a:effectLst/>
                <a:latin typeface="+mn-lt"/>
                <a:ea typeface="+mn-ea"/>
                <a:cs typeface="+mn-cs"/>
              </a:rPr>
              <a:t>Id </a:t>
            </a:r>
            <a:r>
              <a:rPr lang="zh-CN" altLang="en-US" sz="1200" b="0" i="0" kern="1200" dirty="0">
                <a:solidFill>
                  <a:schemeClr val="tx1"/>
                </a:solidFill>
                <a:effectLst/>
                <a:latin typeface="+mn-lt"/>
                <a:ea typeface="+mn-ea"/>
                <a:cs typeface="+mn-cs"/>
              </a:rPr>
              <a:t>可能相同也可能不同，必须要同时使用 </a:t>
            </a:r>
            <a:r>
              <a:rPr lang="en-US" altLang="zh-CN" sz="1200" b="0" i="0" kern="1200" dirty="0" err="1">
                <a:solidFill>
                  <a:schemeClr val="tx1"/>
                </a:solidFill>
                <a:effectLst/>
                <a:latin typeface="+mn-lt"/>
                <a:ea typeface="+mn-ea"/>
                <a:cs typeface="+mn-cs"/>
              </a:rPr>
              <a:t>PartitionId</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和 </a:t>
            </a:r>
            <a:r>
              <a:rPr lang="en-US" altLang="zh-CN" sz="1200" b="0" i="0" kern="1200" dirty="0" err="1">
                <a:solidFill>
                  <a:schemeClr val="tx1"/>
                </a:solidFill>
                <a:effectLst/>
                <a:latin typeface="+mn-lt"/>
                <a:ea typeface="+mn-ea"/>
                <a:cs typeface="+mn-cs"/>
              </a:rPr>
              <a:t>ReplicaId</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才能唯一确定一个逻辑实例</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583337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altLang="zh-CN" sz="1200" kern="1200" dirty="0">
                <a:solidFill>
                  <a:schemeClr val="tx1"/>
                </a:solidFill>
                <a:latin typeface="+mn-lt"/>
                <a:ea typeface="+mn-ea"/>
                <a:cs typeface="+mn-cs"/>
              </a:rPr>
              <a:t>Stateful Service </a:t>
            </a:r>
            <a:r>
              <a:rPr lang="zh-CN" altLang="en-US" sz="1200" kern="1200" dirty="0">
                <a:solidFill>
                  <a:schemeClr val="tx1"/>
                </a:solidFill>
                <a:latin typeface="+mn-lt"/>
                <a:ea typeface="+mn-ea"/>
                <a:cs typeface="+mn-cs"/>
              </a:rPr>
              <a:t>的高可用性是通过每一个 </a:t>
            </a:r>
            <a:r>
              <a:rPr lang="en-US" altLang="zh-CN" sz="1200" kern="1200" dirty="0">
                <a:solidFill>
                  <a:schemeClr val="tx1"/>
                </a:solidFill>
                <a:latin typeface="+mn-lt"/>
                <a:ea typeface="+mn-ea"/>
                <a:cs typeface="+mn-cs"/>
              </a:rPr>
              <a:t>Partition </a:t>
            </a:r>
            <a:r>
              <a:rPr lang="zh-CN" altLang="en-US" sz="1200" kern="1200" dirty="0">
                <a:solidFill>
                  <a:schemeClr val="tx1"/>
                </a:solidFill>
                <a:latin typeface="+mn-lt"/>
                <a:ea typeface="+mn-ea"/>
                <a:cs typeface="+mn-cs"/>
              </a:rPr>
              <a:t>的多个 </a:t>
            </a:r>
            <a:r>
              <a:rPr lang="en-US" altLang="zh-CN" sz="1200" kern="1200" dirty="0">
                <a:solidFill>
                  <a:schemeClr val="tx1"/>
                </a:solidFill>
                <a:latin typeface="+mn-lt"/>
                <a:ea typeface="+mn-ea"/>
                <a:cs typeface="+mn-cs"/>
              </a:rPr>
              <a:t>Replica </a:t>
            </a:r>
            <a:r>
              <a:rPr lang="zh-CN" altLang="en-US" sz="1200" kern="1200" dirty="0">
                <a:solidFill>
                  <a:schemeClr val="tx1"/>
                </a:solidFill>
                <a:latin typeface="+mn-lt"/>
                <a:ea typeface="+mn-ea"/>
                <a:cs typeface="+mn-cs"/>
              </a:rPr>
              <a:t>来实现的</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4915891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zh-CN" altLang="en-US" sz="1200" kern="1200" dirty="0">
                <a:solidFill>
                  <a:schemeClr val="tx1"/>
                </a:solidFill>
                <a:latin typeface="+mn-lt"/>
                <a:ea typeface="+mn-ea"/>
                <a:cs typeface="+mn-cs"/>
              </a:rPr>
              <a:t>不同的 </a:t>
            </a:r>
            <a:r>
              <a:rPr lang="en-US" altLang="zh-CN" sz="1200" kern="1200" dirty="0">
                <a:solidFill>
                  <a:schemeClr val="tx1"/>
                </a:solidFill>
                <a:latin typeface="+mn-lt"/>
                <a:ea typeface="+mn-ea"/>
                <a:cs typeface="+mn-cs"/>
              </a:rPr>
              <a:t>Partition </a:t>
            </a:r>
            <a:r>
              <a:rPr lang="zh-CN" altLang="en-US" sz="1200" kern="1200" dirty="0">
                <a:solidFill>
                  <a:schemeClr val="tx1"/>
                </a:solidFill>
                <a:latin typeface="+mn-lt"/>
                <a:ea typeface="+mn-ea"/>
                <a:cs typeface="+mn-cs"/>
              </a:rPr>
              <a:t>之间的数据是分区的，不互通也不同步</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7856066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altLang="zh-CN" sz="1200" kern="1200" dirty="0">
                <a:solidFill>
                  <a:schemeClr val="tx1"/>
                </a:solidFill>
                <a:latin typeface="+mn-lt"/>
                <a:ea typeface="+mn-ea"/>
                <a:cs typeface="+mn-cs"/>
              </a:rPr>
              <a:t>Stateful Service </a:t>
            </a:r>
            <a:r>
              <a:rPr lang="zh-CN" altLang="en-US" sz="1200" kern="1200" dirty="0">
                <a:solidFill>
                  <a:schemeClr val="tx1"/>
                </a:solidFill>
                <a:latin typeface="+mn-lt"/>
                <a:ea typeface="+mn-ea"/>
                <a:cs typeface="+mn-cs"/>
              </a:rPr>
              <a:t>的伸缩性是通过多个 </a:t>
            </a:r>
            <a:r>
              <a:rPr lang="en-US" altLang="zh-CN" sz="1200" kern="1200" dirty="0">
                <a:solidFill>
                  <a:schemeClr val="tx1"/>
                </a:solidFill>
                <a:latin typeface="+mn-lt"/>
                <a:ea typeface="+mn-ea"/>
                <a:cs typeface="+mn-cs"/>
              </a:rPr>
              <a:t>Partition </a:t>
            </a:r>
            <a:r>
              <a:rPr lang="zh-CN" altLang="en-US" sz="1200" kern="1200" dirty="0">
                <a:solidFill>
                  <a:schemeClr val="tx1"/>
                </a:solidFill>
                <a:latin typeface="+mn-lt"/>
                <a:ea typeface="+mn-ea"/>
                <a:cs typeface="+mn-cs"/>
              </a:rPr>
              <a:t>的虚拟分区机制实现的</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629269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altLang="zh-CN" sz="1200" kern="1200" dirty="0">
                <a:solidFill>
                  <a:schemeClr val="tx1"/>
                </a:solidFill>
                <a:latin typeface="+mn-lt"/>
                <a:ea typeface="+mn-ea"/>
                <a:cs typeface="+mn-cs"/>
              </a:rPr>
              <a:t>Stateful Service </a:t>
            </a:r>
            <a:r>
              <a:rPr lang="zh-CN" altLang="en-US" sz="1200" kern="1200" dirty="0">
                <a:solidFill>
                  <a:schemeClr val="tx1"/>
                </a:solidFill>
                <a:latin typeface="+mn-lt"/>
                <a:ea typeface="+mn-ea"/>
                <a:cs typeface="+mn-cs"/>
              </a:rPr>
              <a:t>的伸缩性是通过多个 </a:t>
            </a:r>
            <a:r>
              <a:rPr lang="en-US" altLang="zh-CN" sz="1200" kern="1200" dirty="0">
                <a:solidFill>
                  <a:schemeClr val="tx1"/>
                </a:solidFill>
                <a:latin typeface="+mn-lt"/>
                <a:ea typeface="+mn-ea"/>
                <a:cs typeface="+mn-cs"/>
              </a:rPr>
              <a:t>Partition </a:t>
            </a:r>
            <a:r>
              <a:rPr lang="zh-CN" altLang="en-US" sz="1200" kern="1200" dirty="0">
                <a:solidFill>
                  <a:schemeClr val="tx1"/>
                </a:solidFill>
                <a:latin typeface="+mn-lt"/>
                <a:ea typeface="+mn-ea"/>
                <a:cs typeface="+mn-cs"/>
              </a:rPr>
              <a:t>的虚拟分区机制实现的</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935221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027083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003893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a:t>New-</a:t>
            </a:r>
            <a:r>
              <a:rPr lang="en-US" dirty="0" err="1"/>
              <a:t>AzureRmResourceGroup</a:t>
            </a:r>
            <a:r>
              <a:rPr lang="en-US" dirty="0"/>
              <a:t> -Name '</a:t>
            </a:r>
            <a:r>
              <a:rPr lang="en-US" dirty="0" err="1"/>
              <a:t>kolibre</a:t>
            </a:r>
            <a:r>
              <a:rPr lang="en-US" dirty="0"/>
              <a:t>-sf-demo-dev' -Location 'China East'</a:t>
            </a:r>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a:t>
            </a:r>
            <a:r>
              <a:rPr lang="en-US" dirty="0" err="1"/>
              <a:t>resourceGroup</a:t>
            </a:r>
            <a:r>
              <a:rPr lang="en-US" dirty="0"/>
              <a:t> = Get-</a:t>
            </a:r>
            <a:r>
              <a:rPr lang="en-US" dirty="0" err="1"/>
              <a:t>AzureRmResourceGroup</a:t>
            </a:r>
            <a:r>
              <a:rPr lang="en-US" dirty="0"/>
              <a:t> -Name '</a:t>
            </a:r>
            <a:r>
              <a:rPr lang="en-US" dirty="0" err="1"/>
              <a:t>kolibre</a:t>
            </a:r>
            <a:r>
              <a:rPr lang="en-US" dirty="0"/>
              <a:t>-sf-demo-dev'</a:t>
            </a:r>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a:t>
            </a:r>
            <a:r>
              <a:rPr lang="en-US" dirty="0" err="1"/>
              <a:t>keyVault</a:t>
            </a:r>
            <a:r>
              <a:rPr lang="en-US" dirty="0"/>
              <a:t> = New-</a:t>
            </a:r>
            <a:r>
              <a:rPr lang="en-US" dirty="0" err="1"/>
              <a:t>AzureRmKeyVault</a:t>
            </a:r>
            <a:r>
              <a:rPr lang="en-US" dirty="0"/>
              <a:t> -</a:t>
            </a:r>
            <a:r>
              <a:rPr lang="en-US" dirty="0" err="1"/>
              <a:t>VaultName</a:t>
            </a:r>
            <a:r>
              <a:rPr lang="en-US" dirty="0"/>
              <a:t> '</a:t>
            </a:r>
            <a:r>
              <a:rPr lang="en-US" dirty="0" err="1"/>
              <a:t>KolibreSFDemoKeyVaultDev</a:t>
            </a:r>
            <a:r>
              <a:rPr lang="en-US" dirty="0"/>
              <a:t>' -</a:t>
            </a:r>
            <a:r>
              <a:rPr lang="en-US" dirty="0" err="1"/>
              <a:t>ResourceGroupName</a:t>
            </a:r>
            <a:r>
              <a:rPr lang="en-US" dirty="0"/>
              <a:t> $</a:t>
            </a:r>
            <a:r>
              <a:rPr lang="en-US" dirty="0" err="1"/>
              <a:t>resourceGroup.ResourceGroupName</a:t>
            </a:r>
            <a:r>
              <a:rPr lang="en-US" dirty="0"/>
              <a:t> - Location 'China East' -</a:t>
            </a:r>
            <a:r>
              <a:rPr lang="en-US" dirty="0" err="1"/>
              <a:t>EnabledForDeployment</a:t>
            </a: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a:t>
            </a:r>
            <a:r>
              <a:rPr lang="en-US" dirty="0" err="1"/>
              <a:t>certificatePassword</a:t>
            </a:r>
            <a:r>
              <a:rPr lang="en-US" dirty="0"/>
              <a:t> =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Invoke-</a:t>
            </a:r>
            <a:r>
              <a:rPr lang="en-US" dirty="0" err="1"/>
              <a:t>AddCertToKeyVault</a:t>
            </a:r>
            <a:r>
              <a:rPr lang="en-US" dirty="0"/>
              <a:t> -</a:t>
            </a:r>
            <a:r>
              <a:rPr lang="en-US" dirty="0" err="1"/>
              <a:t>SubscriptionId</a:t>
            </a:r>
            <a:r>
              <a:rPr lang="en-US" dirty="0"/>
              <a:t> e72ff518-d017-4cbe-8abd-1d6a4678cef8 -</a:t>
            </a:r>
            <a:r>
              <a:rPr lang="en-US" dirty="0" err="1"/>
              <a:t>ResourceGroupName</a:t>
            </a:r>
            <a:r>
              <a:rPr lang="en-US" dirty="0"/>
              <a:t> $</a:t>
            </a:r>
            <a:r>
              <a:rPr lang="en-US" dirty="0" err="1"/>
              <a:t>resourceGroup.ResourceGroupName</a:t>
            </a:r>
            <a:r>
              <a:rPr lang="en-US" dirty="0"/>
              <a:t> -Location "China East" -</a:t>
            </a:r>
            <a:r>
              <a:rPr lang="en-US" dirty="0" err="1"/>
              <a:t>VaultName</a:t>
            </a:r>
            <a:r>
              <a:rPr lang="en-US" dirty="0"/>
              <a:t> $</a:t>
            </a:r>
            <a:r>
              <a:rPr lang="en-US" dirty="0" err="1"/>
              <a:t>keyVault.VaultName</a:t>
            </a:r>
            <a:r>
              <a:rPr lang="en-US" dirty="0"/>
              <a:t> -</a:t>
            </a:r>
            <a:r>
              <a:rPr lang="en-US" dirty="0" err="1"/>
              <a:t>CertificateName</a:t>
            </a:r>
            <a:r>
              <a:rPr lang="en-US" dirty="0"/>
              <a:t> </a:t>
            </a:r>
            <a:r>
              <a:rPr lang="en-US" dirty="0" err="1"/>
              <a:t>StarDevKolibreCredit</a:t>
            </a:r>
            <a:r>
              <a:rPr lang="en-US" dirty="0"/>
              <a:t> -Password $</a:t>
            </a:r>
            <a:r>
              <a:rPr lang="en-US" dirty="0" err="1"/>
              <a:t>certificatePassword</a:t>
            </a:r>
            <a:r>
              <a:rPr lang="en-US" dirty="0"/>
              <a:t> -</a:t>
            </a:r>
            <a:r>
              <a:rPr lang="en-US" dirty="0" err="1"/>
              <a:t>UseExistingCertificate</a:t>
            </a:r>
            <a:r>
              <a:rPr lang="en-US" dirty="0"/>
              <a:t> -</a:t>
            </a:r>
            <a:r>
              <a:rPr lang="en-US" dirty="0" err="1"/>
              <a:t>ExistingPfxFilePath</a:t>
            </a:r>
            <a:r>
              <a:rPr lang="en-US" dirty="0"/>
              <a:t> 'C:\</a:t>
            </a:r>
            <a:r>
              <a:rPr lang="en-US" dirty="0" err="1"/>
              <a:t>star.dev.kolibre.credit.pfx</a:t>
            </a:r>
            <a:r>
              <a:rPr lang="en-US" dirty="0"/>
              <a:t>'</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744705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196443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2/14/2017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81287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429558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2185272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340399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079784" y="2906011"/>
            <a:ext cx="10034748" cy="89966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11954702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6593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1186356"/>
            <a:ext cx="8964248" cy="1158793"/>
          </a:xfrm>
          <a:noFill/>
        </p:spPr>
        <p:txBody>
          <a:bodyPr wrap="square" tIns="91440" bIns="91440" anchor="t" anchorCtr="0">
            <a:spAutoFit/>
          </a:bodyPr>
          <a:lstStyle>
            <a:lvl1pPr>
              <a:defRPr sz="7058" spc="-98"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964247" cy="724246"/>
          </a:xfrm>
          <a:noFill/>
        </p:spPr>
        <p:txBody>
          <a:bodyPr wrap="square" lIns="182880" tIns="146304" rIns="182880" bIns="146304">
            <a:spAutoFit/>
          </a:bodyPr>
          <a:lstStyle>
            <a:lvl1pPr marL="0" indent="0">
              <a:spcBef>
                <a:spcPts val="0"/>
              </a:spcBef>
              <a:buNone/>
              <a:defRPr sz="3137"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2543048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0804556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54892" y="481158"/>
            <a:ext cx="1408078" cy="300619"/>
          </a:xfrm>
          <a:prstGeom prst="rect">
            <a:avLst/>
          </a:prstGeom>
        </p:spPr>
      </p:pic>
      <p:sp>
        <p:nvSpPr>
          <p:cNvPr id="12" name="Freeform 1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89642" tIns="44821" rIns="89642" bIns="44821" numCol="1" anchor="t" anchorCtr="0" compatLnSpc="1">
            <a:prstTxWarp prst="textNoShape">
              <a:avLst/>
            </a:prstTxWarp>
          </a:bodyPr>
          <a:lstStyle/>
          <a:p>
            <a:endParaRPr lang="en-US" sz="1765" dirty="0"/>
          </a:p>
        </p:txBody>
      </p:sp>
    </p:spTree>
    <p:extLst>
      <p:ext uri="{BB962C8B-B14F-4D97-AF65-F5344CB8AC3E}">
        <p14:creationId xmlns:p14="http://schemas.microsoft.com/office/powerpoint/2010/main" val="36436036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9860610"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69302" y="3878574"/>
            <a:ext cx="9860611"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
        <p:nvSpPr>
          <p:cNvPr id="7" name="Text Placeholder 2"/>
          <p:cNvSpPr>
            <a:spLocks noGrp="1"/>
          </p:cNvSpPr>
          <p:nvPr>
            <p:ph type="body" sz="quarter" idx="13" hasCustomPrompt="1"/>
          </p:nvPr>
        </p:nvSpPr>
        <p:spPr>
          <a:xfrm>
            <a:off x="8337063" y="301617"/>
            <a:ext cx="3584143"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
        <p:nvSpPr>
          <p:cNvPr id="8" name="TextBox 7"/>
          <p:cNvSpPr txBox="1"/>
          <p:nvPr userDrawn="1"/>
        </p:nvSpPr>
        <p:spPr>
          <a:xfrm>
            <a:off x="283308" y="5954047"/>
            <a:ext cx="1862846" cy="615609"/>
          </a:xfrm>
          <a:prstGeom prst="rect">
            <a:avLst/>
          </a:prstGeom>
          <a:noFill/>
        </p:spPr>
        <p:txBody>
          <a:bodyPr wrap="non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9445726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9860610"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69302" y="3878574"/>
            <a:ext cx="9860611"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337063" y="301617"/>
            <a:ext cx="3584143"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
        <p:nvSpPr>
          <p:cNvPr id="8" name="Freeform 7"/>
          <p:cNvSpPr>
            <a:spLocks noChangeAspect="1" noEditPoints="1"/>
          </p:cNvSpPr>
          <p:nvPr userDrawn="1"/>
        </p:nvSpPr>
        <p:spPr bwMode="black">
          <a:xfrm>
            <a:off x="448212" y="481157"/>
            <a:ext cx="1214650" cy="30482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dirty="0">
              <a:solidFill>
                <a:srgbClr val="404040"/>
              </a:solidFill>
            </a:endParaRPr>
          </a:p>
        </p:txBody>
      </p:sp>
      <p:sp>
        <p:nvSpPr>
          <p:cNvPr id="9" name="TextBox 8"/>
          <p:cNvSpPr txBox="1"/>
          <p:nvPr userDrawn="1"/>
        </p:nvSpPr>
        <p:spPr>
          <a:xfrm>
            <a:off x="283308" y="5954047"/>
            <a:ext cx="1862846" cy="615609"/>
          </a:xfrm>
          <a:prstGeom prst="rect">
            <a:avLst/>
          </a:prstGeom>
          <a:noFill/>
        </p:spPr>
        <p:txBody>
          <a:bodyPr wrap="non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2797780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055306"/>
          </a:xfrm>
        </p:spPr>
        <p:txBody>
          <a:bodyPr/>
          <a:lstStyle>
            <a:lvl1pPr marL="0" indent="0">
              <a:buNone/>
              <a:defRPr>
                <a:gradFill>
                  <a:gsLst>
                    <a:gs pos="1250">
                      <a:schemeClr val="tx1"/>
                    </a:gs>
                    <a:gs pos="99000">
                      <a:schemeClr val="tx1"/>
                    </a:gs>
                  </a:gsLst>
                  <a:lin ang="5400000" scaled="0"/>
                </a:gradFill>
              </a:defRPr>
            </a:lvl1pPr>
            <a:lvl2pPr marL="0" indent="0">
              <a:buFontTx/>
              <a:buNone/>
              <a:defRPr sz="2353"/>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86025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37919430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3365819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3393"/>
          </a:xfrm>
        </p:spPr>
        <p:txBody>
          <a:bodyPr wrap="square">
            <a:spAutoFit/>
          </a:bodyPr>
          <a:lstStyle>
            <a:lvl1pPr marL="0" indent="0">
              <a:spcBef>
                <a:spcPts val="1200"/>
              </a:spcBef>
              <a:buClr>
                <a:schemeClr val="tx1"/>
              </a:buClr>
              <a:buFont typeface="Wingdings" pitchFamily="2" charset="2"/>
              <a:buNone/>
              <a:defRPr sz="3137"/>
            </a:lvl1pPr>
            <a:lvl2pPr marL="0" indent="0">
              <a:buNone/>
              <a:defRPr sz="2353"/>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3393"/>
          </a:xfrm>
        </p:spPr>
        <p:txBody>
          <a:bodyPr wrap="square">
            <a:spAutoFit/>
          </a:bodyPr>
          <a:lstStyle>
            <a:lvl1pPr marL="0" indent="0">
              <a:spcBef>
                <a:spcPts val="1200"/>
              </a:spcBef>
              <a:buClr>
                <a:schemeClr val="tx1"/>
              </a:buClr>
              <a:buFont typeface="Wingdings" pitchFamily="2" charset="2"/>
              <a:buNone/>
              <a:defRPr sz="3137"/>
            </a:lvl1pPr>
            <a:lvl2pPr marL="0" indent="0">
              <a:buNone/>
              <a:defRPr sz="2353"/>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4723842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3544166"/>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94836257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079784" y="2906011"/>
            <a:ext cx="10034748" cy="89966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111179705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1186356"/>
            <a:ext cx="8964248" cy="1158793"/>
          </a:xfrm>
          <a:noFill/>
        </p:spPr>
        <p:txBody>
          <a:bodyPr wrap="square" tIns="91440" bIns="91440" anchor="t" anchorCtr="0">
            <a:spAutoFit/>
          </a:bodyPr>
          <a:lstStyle>
            <a:lvl1pPr>
              <a:defRPr sz="7058" spc="-98"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964247" cy="724246"/>
          </a:xfrm>
          <a:noFill/>
        </p:spPr>
        <p:txBody>
          <a:bodyPr wrap="square" lIns="182880" tIns="146304" rIns="182880" bIns="146304">
            <a:spAutoFit/>
          </a:bodyPr>
          <a:lstStyle>
            <a:lvl1pPr marL="0" indent="0">
              <a:spcBef>
                <a:spcPts val="0"/>
              </a:spcBef>
              <a:buNone/>
              <a:defRPr sz="3137"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9457108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964247"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30880873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84203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35328911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dpi="0" rotWithShape="1">
            <a:blip r:embed="rId2"/>
            <a:srcRect/>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8541598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32913722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551608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4108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81145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392200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9092099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128329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746898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782189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2303638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1306504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2005324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4260443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3370892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B18D9AB-D956-4F61-A4E8-08645090375D}" type="datetimeFigureOut">
              <a:rPr lang="en-US" smtClean="0"/>
              <a:t>2/14/2017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050849-D65A-4E66-B521-5D65364BAF16}" type="slidenum">
              <a:rPr lang="en-US" smtClean="0"/>
              <a:t>‹#›</a:t>
            </a:fld>
            <a:endParaRPr lang="en-US" dirty="0"/>
          </a:p>
        </p:txBody>
      </p:sp>
    </p:spTree>
    <p:extLst>
      <p:ext uri="{BB962C8B-B14F-4D97-AF65-F5344CB8AC3E}">
        <p14:creationId xmlns:p14="http://schemas.microsoft.com/office/powerpoint/2010/main" val="694411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slideLayout" Target="../slideLayouts/slideLayout36.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23" Type="http://schemas.openxmlformats.org/officeDocument/2006/relationships/theme" Target="../theme/theme2.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18D9AB-D956-4F61-A4E8-08645090375D}" type="datetimeFigureOut">
              <a:rPr lang="en-US" smtClean="0"/>
              <a:t>2/14/2017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050849-D65A-4E66-B521-5D65364BAF16}" type="slidenum">
              <a:rPr lang="en-US" smtClean="0"/>
              <a:t>‹#›</a:t>
            </a:fld>
            <a:endParaRPr lang="en-US" dirty="0"/>
          </a:p>
        </p:txBody>
      </p:sp>
    </p:spTree>
    <p:extLst>
      <p:ext uri="{BB962C8B-B14F-4D97-AF65-F5344CB8AC3E}">
        <p14:creationId xmlns:p14="http://schemas.microsoft.com/office/powerpoint/2010/main" val="1218826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86" r:id="rId13"/>
    <p:sldLayoutId id="2147483687" r:id="rId14"/>
    <p:sldLayoutId id="2147483688"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pPr>
            <a:r>
              <a:rPr lang="en-US"/>
              <a:t>Edit Master text styles</a:t>
            </a:r>
          </a:p>
          <a:p>
            <a:pPr marL="336145" marR="0" lvl="1" indent="-336145" algn="l" defTabSz="914367"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36145" marR="0" lvl="2" indent="-336145" algn="l" defTabSz="914367"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36145" marR="0" lvl="3" indent="-336145" algn="l" defTabSz="914367"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36145" marR="0" lvl="4" indent="-336145" algn="l" defTabSz="914367"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370906" y="-217"/>
            <a:ext cx="935477" cy="5654618"/>
            <a:chOff x="12618967" y="-221"/>
            <a:chExt cx="954235" cy="5767186"/>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14102" eaLnBrk="1" fontAlgn="base" latinLnBrk="0" hangingPunct="1">
                  <a:lnSpc>
                    <a:spcPct val="100000"/>
                  </a:lnSpc>
                  <a:spcBef>
                    <a:spcPct val="0"/>
                  </a:spcBef>
                  <a:spcAft>
                    <a:spcPct val="0"/>
                  </a:spcAft>
                  <a:buClrTx/>
                  <a:buSzTx/>
                  <a:buFontTx/>
                  <a:buNone/>
                  <a:tabLst/>
                  <a:defRPr/>
                </a:pPr>
                <a:r>
                  <a:rPr kumimoji="0" lang="en-US" sz="49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14102"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14102" eaLnBrk="1" fontAlgn="base" latinLnBrk="0" hangingPunct="1">
                  <a:lnSpc>
                    <a:spcPct val="100000"/>
                  </a:lnSpc>
                  <a:spcBef>
                    <a:spcPct val="0"/>
                  </a:spcBef>
                  <a:spcAft>
                    <a:spcPct val="0"/>
                  </a:spcAft>
                  <a:buClrTx/>
                  <a:buSzTx/>
                  <a:buFontTx/>
                  <a:buNone/>
                  <a:tabLst/>
                  <a:defRPr/>
                </a:pPr>
                <a:r>
                  <a:rPr kumimoji="0" lang="en-US" sz="49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14102"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14102" eaLnBrk="1" fontAlgn="base" latinLnBrk="0" hangingPunct="1">
                  <a:lnSpc>
                    <a:spcPct val="100000"/>
                  </a:lnSpc>
                  <a:spcBef>
                    <a:spcPct val="0"/>
                  </a:spcBef>
                  <a:spcAft>
                    <a:spcPct val="0"/>
                  </a:spcAft>
                  <a:buClrTx/>
                  <a:buSzTx/>
                  <a:buFontTx/>
                  <a:buNone/>
                  <a:tabLst/>
                  <a:defRPr/>
                </a:pPr>
                <a:r>
                  <a:rPr kumimoji="0" lang="en-US" sz="49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14102"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14102" eaLnBrk="1" fontAlgn="base" latinLnBrk="0" hangingPunct="1">
                  <a:lnSpc>
                    <a:spcPct val="100000"/>
                  </a:lnSpc>
                  <a:spcBef>
                    <a:spcPct val="0"/>
                  </a:spcBef>
                  <a:spcAft>
                    <a:spcPct val="0"/>
                  </a:spcAft>
                  <a:buClrTx/>
                  <a:buSzTx/>
                  <a:buFontTx/>
                  <a:buNone/>
                  <a:tabLst/>
                  <a:defRPr/>
                </a:pPr>
                <a:r>
                  <a:rPr kumimoji="0" lang="en-US" sz="49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14102"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14102" eaLnBrk="1" fontAlgn="base" latinLnBrk="0" hangingPunct="1">
                  <a:lnSpc>
                    <a:spcPct val="100000"/>
                  </a:lnSpc>
                  <a:spcBef>
                    <a:spcPct val="0"/>
                  </a:spcBef>
                  <a:spcAft>
                    <a:spcPct val="0"/>
                  </a:spcAft>
                  <a:buClrTx/>
                  <a:buSzTx/>
                  <a:buFontTx/>
                  <a:buNone/>
                  <a:tabLst/>
                  <a:defRPr/>
                </a:pPr>
                <a:r>
                  <a:rPr kumimoji="0" lang="en-US" sz="49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14102"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14102" eaLnBrk="1" fontAlgn="base" latinLnBrk="0" hangingPunct="1">
                  <a:lnSpc>
                    <a:spcPct val="100000"/>
                  </a:lnSpc>
                  <a:spcBef>
                    <a:spcPct val="0"/>
                  </a:spcBef>
                  <a:spcAft>
                    <a:spcPct val="0"/>
                  </a:spcAft>
                  <a:buClrTx/>
                  <a:buSzTx/>
                  <a:buFontTx/>
                  <a:buNone/>
                  <a:tabLst/>
                  <a:defRPr/>
                </a:pPr>
                <a:r>
                  <a:rPr kumimoji="0" lang="en-US" sz="49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14102"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14102" fontAlgn="base">
                  <a:lnSpc>
                    <a:spcPct val="100000"/>
                  </a:lnSpc>
                  <a:spcBef>
                    <a:spcPct val="0"/>
                  </a:spcBef>
                  <a:spcAft>
                    <a:spcPct val="0"/>
                  </a:spcAft>
                </a:pPr>
                <a:r>
                  <a:rPr lang="en-US" sz="49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14102" fontAlgn="base">
                  <a:lnSpc>
                    <a:spcPct val="100000"/>
                  </a:lnSpc>
                  <a:spcBef>
                    <a:spcPct val="0"/>
                  </a:spcBef>
                  <a:spcAft>
                    <a:spcPct val="0"/>
                  </a:spcAft>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14102" eaLnBrk="1" fontAlgn="base" latinLnBrk="0" hangingPunct="1">
                  <a:lnSpc>
                    <a:spcPct val="100000"/>
                  </a:lnSpc>
                  <a:spcBef>
                    <a:spcPct val="0"/>
                  </a:spcBef>
                  <a:spcAft>
                    <a:spcPct val="0"/>
                  </a:spcAft>
                  <a:buClrTx/>
                  <a:buSzTx/>
                  <a:buFontTx/>
                  <a:buNone/>
                  <a:tabLst/>
                  <a:defRPr/>
                </a:pPr>
                <a:r>
                  <a:rPr kumimoji="0" lang="en-US" sz="49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14102"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14102" eaLnBrk="1" fontAlgn="base" latinLnBrk="0" hangingPunct="1">
                  <a:lnSpc>
                    <a:spcPct val="100000"/>
                  </a:lnSpc>
                  <a:spcBef>
                    <a:spcPct val="0"/>
                  </a:spcBef>
                  <a:spcAft>
                    <a:spcPct val="0"/>
                  </a:spcAft>
                  <a:buClrTx/>
                  <a:buSzTx/>
                  <a:buFontTx/>
                  <a:buNone/>
                  <a:tabLst/>
                  <a:defRPr/>
                </a:pPr>
                <a:r>
                  <a:rPr kumimoji="0" lang="en-US" sz="49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14102"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marR="0" lvl="0" indent="0" defTabSz="896386" eaLnBrk="1" fontAlgn="auto" latinLnBrk="0" hangingPunct="1">
                <a:lnSpc>
                  <a:spcPct val="90000"/>
                </a:lnSpc>
                <a:spcBef>
                  <a:spcPts val="0"/>
                </a:spcBef>
                <a:spcAft>
                  <a:spcPts val="588"/>
                </a:spcAft>
                <a:buClrTx/>
                <a:buSzTx/>
                <a:buFontTx/>
                <a:buNone/>
                <a:tabLst/>
                <a:defRPr/>
              </a:pPr>
              <a:r>
                <a:rPr kumimoji="0" lang="en-US" sz="98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marR="0" lvl="0" indent="0" defTabSz="896386" eaLnBrk="1" fontAlgn="auto" latinLnBrk="0" hangingPunct="1">
                <a:lnSpc>
                  <a:spcPct val="90000"/>
                </a:lnSpc>
                <a:spcBef>
                  <a:spcPts val="0"/>
                </a:spcBef>
                <a:spcAft>
                  <a:spcPts val="588"/>
                </a:spcAft>
                <a:buClrTx/>
                <a:buSzTx/>
                <a:buFontTx/>
                <a:buNone/>
                <a:tabLst/>
                <a:defRPr/>
              </a:pPr>
              <a:r>
                <a:rPr kumimoji="0" lang="en-US" sz="98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690464540"/>
      </p:ext>
    </p:extLst>
  </p:cSld>
  <p:clrMap bg1="dk1" tx1="lt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emf"/></Relationships>
</file>

<file path=ppt/slides/_rels/slide4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2.xml"/><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3.xml"/><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4.xml"/><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5.xml"/><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8.emf"/><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0" name="Picture 10" descr="云棱镜"/>
          <p:cNvPicPr>
            <a:picLocks noChangeAspect="1" noChangeArrowheads="1"/>
          </p:cNvPicPr>
          <p:nvPr/>
        </p:nvPicPr>
        <p:blipFill rotWithShape="1">
          <a:blip r:embed="rId2">
            <a:extLst>
              <a:ext uri="{28A0092B-C50C-407E-A947-70E740481C1C}">
                <a14:useLocalDpi xmlns:a14="http://schemas.microsoft.com/office/drawing/2010/main" val="0"/>
              </a:ext>
            </a:extLst>
          </a:blip>
          <a:srcRect t="6986"/>
          <a:stretch/>
        </p:blipFill>
        <p:spPr bwMode="auto">
          <a:xfrm>
            <a:off x="4818888" y="10"/>
            <a:ext cx="7373112" cy="6857989"/>
          </a:xfrm>
          <a:prstGeom prst="rect">
            <a:avLst/>
          </a:prstGeom>
          <a:noFill/>
          <a:extLst>
            <a:ext uri="{909E8E84-426E-40DD-AFC4-6F175D3DCCD1}">
              <a14:hiddenFill xmlns:a14="http://schemas.microsoft.com/office/drawing/2010/main">
                <a:solidFill>
                  <a:srgbClr val="FFFFFF"/>
                </a:solidFill>
              </a14:hiddenFill>
            </a:ext>
          </a:extLst>
        </p:spPr>
      </p:pic>
      <p:sp>
        <p:nvSpPr>
          <p:cNvPr id="23" name="Freeform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1"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 y="-479"/>
            <a:ext cx="8078052" cy="6858478"/>
          </a:xfrm>
          <a:custGeom>
            <a:avLst/>
            <a:gdLst>
              <a:gd name="connsiteX0" fmla="*/ 0 w 8078052"/>
              <a:gd name="connsiteY0" fmla="*/ 0 h 6858478"/>
              <a:gd name="connsiteX1" fmla="*/ 3829872 w 8078052"/>
              <a:gd name="connsiteY1" fmla="*/ 0 h 6858478"/>
              <a:gd name="connsiteX2" fmla="*/ 4896100 w 8078052"/>
              <a:gd name="connsiteY2" fmla="*/ 0 h 6858478"/>
              <a:gd name="connsiteX3" fmla="*/ 4901677 w 8078052"/>
              <a:gd name="connsiteY3" fmla="*/ 0 h 6858478"/>
              <a:gd name="connsiteX4" fmla="*/ 8078052 w 8078052"/>
              <a:gd name="connsiteY4" fmla="*/ 6858478 h 6858478"/>
              <a:gd name="connsiteX5" fmla="*/ 653497 w 8078052"/>
              <a:gd name="connsiteY5" fmla="*/ 6858478 h 6858478"/>
              <a:gd name="connsiteX6" fmla="*/ 653757 w 8078052"/>
              <a:gd name="connsiteY6" fmla="*/ 6857916 h 6858478"/>
              <a:gd name="connsiteX7" fmla="*/ 0 w 8078052"/>
              <a:gd name="connsiteY7" fmla="*/ 6857916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2" h="6858478">
                <a:moveTo>
                  <a:pt x="0" y="0"/>
                </a:moveTo>
                <a:lnTo>
                  <a:pt x="3829872" y="0"/>
                </a:lnTo>
                <a:lnTo>
                  <a:pt x="4896100" y="0"/>
                </a:lnTo>
                <a:lnTo>
                  <a:pt x="4901677" y="0"/>
                </a:lnTo>
                <a:lnTo>
                  <a:pt x="8078052" y="6858478"/>
                </a:lnTo>
                <a:lnTo>
                  <a:pt x="653497" y="6858478"/>
                </a:lnTo>
                <a:lnTo>
                  <a:pt x="653757" y="6857916"/>
                </a:lnTo>
                <a:lnTo>
                  <a:pt x="0" y="6857916"/>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3"/>
          <p:cNvSpPr txBox="1">
            <a:spLocks/>
          </p:cNvSpPr>
          <p:nvPr/>
        </p:nvSpPr>
        <p:spPr>
          <a:xfrm>
            <a:off x="804671" y="2600325"/>
            <a:ext cx="4948429" cy="2651200"/>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kern="1200">
                <a:gradFill>
                  <a:gsLst>
                    <a:gs pos="1250">
                      <a:schemeClr val="tx1"/>
                    </a:gs>
                    <a:gs pos="100000">
                      <a:schemeClr val="tx1"/>
                    </a:gs>
                  </a:gsLst>
                  <a:lin ang="5400000" scaled="0"/>
                </a:gradFill>
                <a:latin typeface="+mj-lt"/>
                <a:ea typeface="+mj-ea"/>
                <a:cs typeface="+mj-cs"/>
              </a:defRPr>
            </a:lvl1pPr>
          </a:lstStyle>
          <a:p>
            <a:r>
              <a:rPr lang="en-US" sz="5400" dirty="0">
                <a:solidFill>
                  <a:srgbClr val="E7E6E6"/>
                </a:solidFill>
              </a:rPr>
              <a:t>Azure Service Fabric for Developers</a:t>
            </a:r>
          </a:p>
        </p:txBody>
      </p:sp>
    </p:spTree>
    <p:extLst>
      <p:ext uri="{BB962C8B-B14F-4D97-AF65-F5344CB8AC3E}">
        <p14:creationId xmlns:p14="http://schemas.microsoft.com/office/powerpoint/2010/main" val="1993285038"/>
      </p:ext>
    </p:extLst>
  </p:cSld>
  <p:clrMapOvr>
    <a:overrideClrMapping bg1="dk1" tx1="lt1" bg2="dk2" tx2="lt2" accent1="accent1" accent2="accent2" accent3="accent3" accent4="accent4" accent5="accent5" accent6="accent6" hlink="hlink" folHlink="folHlink"/>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1550946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Rectangle 9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98" name="Rectangle 9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stretch>
            <a:fillRect/>
          </a:stretch>
        </p:blipFill>
        <p:spPr>
          <a:xfrm>
            <a:off x="1319698" y="1675227"/>
            <a:ext cx="9552604" cy="4394199"/>
          </a:xfrm>
          <a:prstGeom prst="rect">
            <a:avLst/>
          </a:prstGeom>
        </p:spPr>
      </p:pic>
      <p:sp>
        <p:nvSpPr>
          <p:cNvPr id="5" name="TextBox 4"/>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pPr>
            <a:r>
              <a:rPr lang="en-US" altLang="zh-CN" sz="3200" b="1" kern="1200">
                <a:solidFill>
                  <a:schemeClr val="bg1"/>
                </a:solidFill>
                <a:latin typeface="+mj-lt"/>
                <a:ea typeface="+mj-ea"/>
                <a:cs typeface="+mj-cs"/>
              </a:rPr>
              <a:t>0</a:t>
            </a:r>
            <a:r>
              <a:rPr lang="en-US" sz="3200" b="1" kern="1200" dirty="0">
                <a:solidFill>
                  <a:schemeClr val="bg1"/>
                </a:solidFill>
                <a:latin typeface="+mj-lt"/>
                <a:ea typeface="+mj-ea"/>
                <a:cs typeface="+mj-cs"/>
              </a:rPr>
              <a:t>. </a:t>
            </a:r>
            <a:r>
              <a:rPr lang="zh-CN" altLang="en-US" sz="3200" b="1" kern="1200" dirty="0">
                <a:solidFill>
                  <a:schemeClr val="bg1"/>
                </a:solidFill>
                <a:latin typeface="+mj-lt"/>
                <a:ea typeface="+mj-ea"/>
                <a:cs typeface="+mj-cs"/>
              </a:rPr>
              <a:t>为设置</a:t>
            </a:r>
            <a:r>
              <a:rPr lang="en-US" altLang="zh-CN" sz="3200" b="1" kern="1200" dirty="0">
                <a:solidFill>
                  <a:schemeClr val="bg1"/>
                </a:solidFill>
                <a:latin typeface="+mj-lt"/>
                <a:ea typeface="+mj-ea"/>
                <a:cs typeface="+mj-cs"/>
              </a:rPr>
              <a:t>Cluster </a:t>
            </a:r>
            <a:r>
              <a:rPr lang="zh-CN" altLang="en-US" sz="3200" b="1" kern="1200" dirty="0">
                <a:solidFill>
                  <a:schemeClr val="bg1"/>
                </a:solidFill>
                <a:latin typeface="+mj-lt"/>
                <a:ea typeface="+mj-ea"/>
                <a:cs typeface="+mj-cs"/>
              </a:rPr>
              <a:t>安全项创建</a:t>
            </a:r>
            <a:r>
              <a:rPr lang="en-US" altLang="zh-CN" sz="3200" b="1" kern="1200">
                <a:solidFill>
                  <a:schemeClr val="bg1"/>
                </a:solidFill>
                <a:latin typeface="+mj-lt"/>
                <a:ea typeface="+mj-ea"/>
                <a:cs typeface="+mj-cs"/>
              </a:rPr>
              <a:t>KeyVault</a:t>
            </a:r>
            <a:endParaRPr lang="en-US" sz="3200" b="1" kern="1200" dirty="0">
              <a:solidFill>
                <a:schemeClr val="bg1"/>
              </a:solidFill>
              <a:latin typeface="+mj-lt"/>
              <a:ea typeface="+mj-ea"/>
              <a:cs typeface="+mj-cs"/>
            </a:endParaRPr>
          </a:p>
        </p:txBody>
      </p:sp>
    </p:spTree>
    <p:extLst>
      <p:ext uri="{BB962C8B-B14F-4D97-AF65-F5344CB8AC3E}">
        <p14:creationId xmlns:p14="http://schemas.microsoft.com/office/powerpoint/2010/main" val="37283347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ectangle 9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95" name="Rectangle 9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a:stretch>
            <a:fillRect/>
          </a:stretch>
        </p:blipFill>
        <p:spPr>
          <a:xfrm>
            <a:off x="2190045" y="1675227"/>
            <a:ext cx="7811910" cy="4394199"/>
          </a:xfrm>
          <a:prstGeom prst="rect">
            <a:avLst/>
          </a:prstGeom>
        </p:spPr>
      </p:pic>
      <p:sp>
        <p:nvSpPr>
          <p:cNvPr id="5" name="TextBox 4"/>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pPr>
            <a:r>
              <a:rPr lang="en-US" sz="3200" b="1" kern="1200" dirty="0">
                <a:solidFill>
                  <a:schemeClr val="bg1"/>
                </a:solidFill>
                <a:latin typeface="+mj-lt"/>
                <a:ea typeface="+mj-ea"/>
                <a:cs typeface="+mj-cs"/>
              </a:rPr>
              <a:t>1. </a:t>
            </a:r>
            <a:r>
              <a:rPr lang="zh-CN" altLang="en-US" sz="3200" b="1" kern="1200" dirty="0">
                <a:solidFill>
                  <a:schemeClr val="bg1"/>
                </a:solidFill>
                <a:latin typeface="+mj-lt"/>
                <a:ea typeface="+mj-ea"/>
                <a:cs typeface="+mj-cs"/>
              </a:rPr>
              <a:t>通过 </a:t>
            </a:r>
            <a:r>
              <a:rPr lang="en-US" altLang="zh-CN" sz="3200" b="1" kern="1200" dirty="0">
                <a:solidFill>
                  <a:schemeClr val="bg1"/>
                </a:solidFill>
                <a:latin typeface="+mj-lt"/>
                <a:ea typeface="+mj-ea"/>
                <a:cs typeface="+mj-cs"/>
              </a:rPr>
              <a:t>Portal </a:t>
            </a:r>
            <a:r>
              <a:rPr lang="zh-CN" altLang="en-US" sz="3200" b="1" kern="1200" dirty="0">
                <a:solidFill>
                  <a:schemeClr val="bg1"/>
                </a:solidFill>
                <a:latin typeface="+mj-lt"/>
                <a:ea typeface="+mj-ea"/>
                <a:cs typeface="+mj-cs"/>
              </a:rPr>
              <a:t>设置 </a:t>
            </a:r>
            <a:r>
              <a:rPr lang="en-US" altLang="zh-CN" sz="3200" b="1" kern="1200" dirty="0">
                <a:solidFill>
                  <a:schemeClr val="bg1"/>
                </a:solidFill>
                <a:latin typeface="+mj-lt"/>
                <a:ea typeface="+mj-ea"/>
                <a:cs typeface="+mj-cs"/>
              </a:rPr>
              <a:t>Azure Cluster</a:t>
            </a:r>
            <a:endParaRPr lang="en-US" sz="3200" b="1" kern="1200" dirty="0">
              <a:solidFill>
                <a:schemeClr val="bg1"/>
              </a:solidFill>
              <a:latin typeface="+mj-lt"/>
              <a:ea typeface="+mj-ea"/>
              <a:cs typeface="+mj-cs"/>
            </a:endParaRPr>
          </a:p>
        </p:txBody>
      </p:sp>
    </p:spTree>
    <p:extLst>
      <p:ext uri="{BB962C8B-B14F-4D97-AF65-F5344CB8AC3E}">
        <p14:creationId xmlns:p14="http://schemas.microsoft.com/office/powerpoint/2010/main" val="3148026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9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07" name="Rectangle 9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3"/>
          <a:stretch>
            <a:fillRect/>
          </a:stretch>
        </p:blipFill>
        <p:spPr>
          <a:xfrm>
            <a:off x="2190045" y="1675227"/>
            <a:ext cx="7811910" cy="4394199"/>
          </a:xfrm>
          <a:prstGeom prst="rect">
            <a:avLst/>
          </a:prstGeom>
        </p:spPr>
      </p:pic>
      <p:sp>
        <p:nvSpPr>
          <p:cNvPr id="5" name="TextBox 4"/>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pPr>
            <a:r>
              <a:rPr lang="en-US" sz="3200" b="1" kern="1200">
                <a:solidFill>
                  <a:schemeClr val="bg1"/>
                </a:solidFill>
                <a:latin typeface="+mj-lt"/>
                <a:ea typeface="+mj-ea"/>
                <a:cs typeface="+mj-cs"/>
              </a:rPr>
              <a:t>2.</a:t>
            </a:r>
            <a:r>
              <a:rPr lang="en-US" altLang="zh-CN" sz="3200" b="1" kern="1200">
                <a:solidFill>
                  <a:schemeClr val="bg1"/>
                </a:solidFill>
                <a:latin typeface="+mj-lt"/>
                <a:ea typeface="+mj-ea"/>
                <a:cs typeface="+mj-cs"/>
              </a:rPr>
              <a:t> </a:t>
            </a:r>
            <a:r>
              <a:rPr lang="zh-CN" altLang="en-US" sz="3200" b="1" kern="1200">
                <a:solidFill>
                  <a:schemeClr val="bg1"/>
                </a:solidFill>
                <a:latin typeface="+mj-lt"/>
                <a:ea typeface="+mj-ea"/>
                <a:cs typeface="+mj-cs"/>
              </a:rPr>
              <a:t>选择创建 </a:t>
            </a:r>
            <a:r>
              <a:rPr lang="en-US" altLang="zh-CN" sz="3200" b="1" kern="1200">
                <a:solidFill>
                  <a:schemeClr val="bg1"/>
                </a:solidFill>
                <a:latin typeface="+mj-lt"/>
                <a:ea typeface="+mj-ea"/>
                <a:cs typeface="+mj-cs"/>
              </a:rPr>
              <a:t>Service Fabric </a:t>
            </a:r>
            <a:r>
              <a:rPr lang="zh-CN" altLang="en-US" sz="3200" b="1" kern="1200">
                <a:solidFill>
                  <a:schemeClr val="bg1"/>
                </a:solidFill>
                <a:latin typeface="+mj-lt"/>
                <a:ea typeface="+mj-ea"/>
                <a:cs typeface="+mj-cs"/>
              </a:rPr>
              <a:t>集群</a:t>
            </a:r>
            <a:endParaRPr lang="en-US" sz="3200" b="1" kern="1200" dirty="0">
              <a:solidFill>
                <a:schemeClr val="bg1"/>
              </a:solidFill>
              <a:latin typeface="+mj-lt"/>
              <a:ea typeface="+mj-ea"/>
              <a:cs typeface="+mj-cs"/>
            </a:endParaRPr>
          </a:p>
        </p:txBody>
      </p:sp>
    </p:spTree>
    <p:extLst>
      <p:ext uri="{BB962C8B-B14F-4D97-AF65-F5344CB8AC3E}">
        <p14:creationId xmlns:p14="http://schemas.microsoft.com/office/powerpoint/2010/main" val="713724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Rectangle 1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16" name="Rectangle 1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a:stretch>
            <a:fillRect/>
          </a:stretch>
        </p:blipFill>
        <p:spPr>
          <a:xfrm>
            <a:off x="2190045" y="1675227"/>
            <a:ext cx="7811910" cy="4394199"/>
          </a:xfrm>
          <a:prstGeom prst="rect">
            <a:avLst/>
          </a:prstGeom>
        </p:spPr>
      </p:pic>
      <p:sp>
        <p:nvSpPr>
          <p:cNvPr id="5" name="TextBox 4"/>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pPr>
            <a:r>
              <a:rPr lang="en-US" altLang="zh-CN" sz="3200" b="1" kern="1200" dirty="0">
                <a:solidFill>
                  <a:schemeClr val="bg1"/>
                </a:solidFill>
                <a:latin typeface="+mj-lt"/>
                <a:ea typeface="+mj-ea"/>
                <a:cs typeface="+mj-cs"/>
              </a:rPr>
              <a:t>3</a:t>
            </a:r>
            <a:r>
              <a:rPr lang="en-US" sz="3200" b="1" kern="1200" dirty="0">
                <a:solidFill>
                  <a:schemeClr val="bg1"/>
                </a:solidFill>
                <a:latin typeface="+mj-lt"/>
                <a:ea typeface="+mj-ea"/>
                <a:cs typeface="+mj-cs"/>
              </a:rPr>
              <a:t>.</a:t>
            </a:r>
            <a:r>
              <a:rPr lang="en-US" altLang="zh-CN" sz="3200" b="1" kern="1200" dirty="0">
                <a:solidFill>
                  <a:schemeClr val="bg1"/>
                </a:solidFill>
                <a:latin typeface="+mj-lt"/>
                <a:ea typeface="+mj-ea"/>
                <a:cs typeface="+mj-cs"/>
              </a:rPr>
              <a:t> </a:t>
            </a:r>
            <a:r>
              <a:rPr lang="zh-CN" altLang="en-US" sz="3200" b="1" kern="1200" dirty="0">
                <a:solidFill>
                  <a:schemeClr val="bg1"/>
                </a:solidFill>
                <a:latin typeface="+mj-lt"/>
                <a:ea typeface="+mj-ea"/>
                <a:cs typeface="+mj-cs"/>
              </a:rPr>
              <a:t>基本</a:t>
            </a:r>
            <a:endParaRPr lang="en-US" sz="3200" b="1" kern="1200" dirty="0">
              <a:solidFill>
                <a:schemeClr val="bg1"/>
              </a:solidFill>
              <a:latin typeface="+mj-lt"/>
              <a:ea typeface="+mj-ea"/>
              <a:cs typeface="+mj-cs"/>
            </a:endParaRPr>
          </a:p>
        </p:txBody>
      </p:sp>
    </p:spTree>
    <p:extLst>
      <p:ext uri="{BB962C8B-B14F-4D97-AF65-F5344CB8AC3E}">
        <p14:creationId xmlns:p14="http://schemas.microsoft.com/office/powerpoint/2010/main" val="6719713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Rectangle 1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16" name="Rectangle 1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stretch>
            <a:fillRect/>
          </a:stretch>
        </p:blipFill>
        <p:spPr>
          <a:xfrm>
            <a:off x="2190045" y="1675227"/>
            <a:ext cx="7811910" cy="4394199"/>
          </a:xfrm>
          <a:prstGeom prst="rect">
            <a:avLst/>
          </a:prstGeom>
        </p:spPr>
      </p:pic>
      <p:sp>
        <p:nvSpPr>
          <p:cNvPr id="5" name="TextBox 4"/>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pPr>
            <a:r>
              <a:rPr lang="en-US" sz="3200" b="1" kern="1200">
                <a:solidFill>
                  <a:schemeClr val="bg1"/>
                </a:solidFill>
                <a:latin typeface="+mj-lt"/>
                <a:ea typeface="+mj-ea"/>
                <a:cs typeface="+mj-cs"/>
              </a:rPr>
              <a:t>4</a:t>
            </a:r>
            <a:r>
              <a:rPr lang="en-US" sz="3200" b="1" kern="1200" dirty="0">
                <a:solidFill>
                  <a:schemeClr val="bg1"/>
                </a:solidFill>
                <a:latin typeface="+mj-lt"/>
                <a:ea typeface="+mj-ea"/>
                <a:cs typeface="+mj-cs"/>
              </a:rPr>
              <a:t>.</a:t>
            </a:r>
            <a:r>
              <a:rPr lang="en-US" altLang="zh-CN" sz="3200" b="1" kern="1200" dirty="0">
                <a:solidFill>
                  <a:schemeClr val="bg1"/>
                </a:solidFill>
                <a:latin typeface="+mj-lt"/>
                <a:ea typeface="+mj-ea"/>
                <a:cs typeface="+mj-cs"/>
              </a:rPr>
              <a:t> </a:t>
            </a:r>
            <a:r>
              <a:rPr lang="zh-CN" altLang="en-US" sz="3200" b="1" kern="1200" dirty="0">
                <a:solidFill>
                  <a:schemeClr val="bg1"/>
                </a:solidFill>
                <a:latin typeface="+mj-lt"/>
                <a:ea typeface="+mj-ea"/>
                <a:cs typeface="+mj-cs"/>
              </a:rPr>
              <a:t>集群</a:t>
            </a:r>
            <a:r>
              <a:rPr lang="zh-CN" altLang="en-US" sz="3200" b="1" kern="1200">
                <a:solidFill>
                  <a:schemeClr val="bg1"/>
                </a:solidFill>
                <a:latin typeface="+mj-lt"/>
                <a:ea typeface="+mj-ea"/>
                <a:cs typeface="+mj-cs"/>
              </a:rPr>
              <a:t>配置</a:t>
            </a:r>
            <a:endParaRPr lang="en-US" sz="3200" b="1" kern="1200" dirty="0">
              <a:solidFill>
                <a:schemeClr val="bg1"/>
              </a:solidFill>
              <a:latin typeface="+mj-lt"/>
              <a:ea typeface="+mj-ea"/>
              <a:cs typeface="+mj-cs"/>
            </a:endParaRPr>
          </a:p>
        </p:txBody>
      </p:sp>
    </p:spTree>
    <p:extLst>
      <p:ext uri="{BB962C8B-B14F-4D97-AF65-F5344CB8AC3E}">
        <p14:creationId xmlns:p14="http://schemas.microsoft.com/office/powerpoint/2010/main" val="6447469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11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19" name="Rectangle 1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stretch>
            <a:fillRect/>
          </a:stretch>
        </p:blipFill>
        <p:spPr>
          <a:xfrm>
            <a:off x="2190045" y="1675227"/>
            <a:ext cx="7811910" cy="4394199"/>
          </a:xfrm>
          <a:prstGeom prst="rect">
            <a:avLst/>
          </a:prstGeom>
        </p:spPr>
      </p:pic>
      <p:sp>
        <p:nvSpPr>
          <p:cNvPr id="5" name="TextBox 4"/>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pPr>
            <a:r>
              <a:rPr lang="en-US" altLang="zh-CN" sz="3200" b="1" kern="1200">
                <a:solidFill>
                  <a:schemeClr val="bg1"/>
                </a:solidFill>
                <a:latin typeface="+mj-lt"/>
                <a:ea typeface="+mj-ea"/>
                <a:cs typeface="+mj-cs"/>
              </a:rPr>
              <a:t>5</a:t>
            </a:r>
            <a:r>
              <a:rPr lang="en-US" sz="3200" b="1" kern="1200" dirty="0">
                <a:solidFill>
                  <a:schemeClr val="bg1"/>
                </a:solidFill>
                <a:latin typeface="+mj-lt"/>
                <a:ea typeface="+mj-ea"/>
                <a:cs typeface="+mj-cs"/>
              </a:rPr>
              <a:t>.</a:t>
            </a:r>
            <a:r>
              <a:rPr lang="en-US" altLang="zh-CN" sz="3200" b="1" kern="1200" dirty="0">
                <a:solidFill>
                  <a:schemeClr val="bg1"/>
                </a:solidFill>
                <a:latin typeface="+mj-lt"/>
                <a:ea typeface="+mj-ea"/>
                <a:cs typeface="+mj-cs"/>
              </a:rPr>
              <a:t> </a:t>
            </a:r>
            <a:r>
              <a:rPr lang="zh-CN" altLang="en-US" sz="3200" b="1" kern="1200" dirty="0">
                <a:solidFill>
                  <a:schemeClr val="bg1"/>
                </a:solidFill>
                <a:latin typeface="+mj-lt"/>
                <a:ea typeface="+mj-ea"/>
                <a:cs typeface="+mj-cs"/>
              </a:rPr>
              <a:t>安全性</a:t>
            </a:r>
            <a:endParaRPr lang="en-US" sz="3200" b="1" kern="1200" dirty="0">
              <a:solidFill>
                <a:schemeClr val="bg1"/>
              </a:solidFill>
              <a:latin typeface="+mj-lt"/>
              <a:ea typeface="+mj-ea"/>
              <a:cs typeface="+mj-cs"/>
            </a:endParaRPr>
          </a:p>
        </p:txBody>
      </p:sp>
    </p:spTree>
    <p:extLst>
      <p:ext uri="{BB962C8B-B14F-4D97-AF65-F5344CB8AC3E}">
        <p14:creationId xmlns:p14="http://schemas.microsoft.com/office/powerpoint/2010/main" val="12079551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11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19" name="Rectangle 1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stretch>
            <a:fillRect/>
          </a:stretch>
        </p:blipFill>
        <p:spPr>
          <a:xfrm>
            <a:off x="2190045" y="1675227"/>
            <a:ext cx="7811910" cy="4394199"/>
          </a:xfrm>
          <a:prstGeom prst="rect">
            <a:avLst/>
          </a:prstGeom>
          <a:ln>
            <a:noFill/>
          </a:ln>
        </p:spPr>
      </p:pic>
      <p:sp>
        <p:nvSpPr>
          <p:cNvPr id="5" name="TextBox 4"/>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pPr>
            <a:r>
              <a:rPr lang="en-US" altLang="zh-CN" sz="3200" b="1" kern="1200">
                <a:solidFill>
                  <a:schemeClr val="bg1"/>
                </a:solidFill>
                <a:latin typeface="+mj-lt"/>
                <a:ea typeface="+mj-ea"/>
                <a:cs typeface="+mj-cs"/>
              </a:rPr>
              <a:t>6</a:t>
            </a:r>
            <a:r>
              <a:rPr lang="en-US" sz="3200" b="1" kern="1200" dirty="0">
                <a:solidFill>
                  <a:schemeClr val="bg1"/>
                </a:solidFill>
                <a:latin typeface="+mj-lt"/>
                <a:ea typeface="+mj-ea"/>
                <a:cs typeface="+mj-cs"/>
              </a:rPr>
              <a:t>.</a:t>
            </a:r>
            <a:r>
              <a:rPr lang="en-US" altLang="zh-CN" sz="3200" b="1" kern="1200" dirty="0">
                <a:solidFill>
                  <a:schemeClr val="bg1"/>
                </a:solidFill>
                <a:latin typeface="+mj-lt"/>
                <a:ea typeface="+mj-ea"/>
                <a:cs typeface="+mj-cs"/>
              </a:rPr>
              <a:t> </a:t>
            </a:r>
            <a:r>
              <a:rPr lang="zh-CN" altLang="en-US" sz="3200" b="1" kern="1200" dirty="0">
                <a:solidFill>
                  <a:schemeClr val="bg1"/>
                </a:solidFill>
                <a:latin typeface="+mj-lt"/>
                <a:ea typeface="+mj-ea"/>
                <a:cs typeface="+mj-cs"/>
              </a:rPr>
              <a:t>摘要</a:t>
            </a:r>
            <a:endParaRPr lang="en-US" sz="3200" b="1" kern="1200" dirty="0">
              <a:solidFill>
                <a:schemeClr val="bg1"/>
              </a:solidFill>
              <a:latin typeface="+mj-lt"/>
              <a:ea typeface="+mj-ea"/>
              <a:cs typeface="+mj-cs"/>
            </a:endParaRPr>
          </a:p>
        </p:txBody>
      </p:sp>
      <p:sp>
        <p:nvSpPr>
          <p:cNvPr id="7" name="Rectangle 6"/>
          <p:cNvSpPr/>
          <p:nvPr/>
        </p:nvSpPr>
        <p:spPr>
          <a:xfrm>
            <a:off x="4848225" y="5648325"/>
            <a:ext cx="442913" cy="154401"/>
          </a:xfrm>
          <a:prstGeom prst="rect">
            <a:avLst/>
          </a:prstGeom>
          <a:noFill/>
          <a:ln w="952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42721610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Rectangle 12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41324054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Rectangle 12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7" name="Picture 6"/>
          <p:cNvPicPr>
            <a:picLocks noChangeAspect="1"/>
          </p:cNvPicPr>
          <p:nvPr/>
        </p:nvPicPr>
        <p:blipFill rotWithShape="1">
          <a:blip r:embed="rId3"/>
          <a:srcRect/>
          <a:stretch/>
        </p:blipFill>
        <p:spPr>
          <a:xfrm>
            <a:off x="20" y="10"/>
            <a:ext cx="12191980" cy="6857990"/>
          </a:xfrm>
          <a:prstGeom prst="rect">
            <a:avLst/>
          </a:prstGeom>
        </p:spPr>
      </p:pic>
      <p:sp>
        <p:nvSpPr>
          <p:cNvPr id="8" name="Rectangle 7"/>
          <p:cNvSpPr/>
          <p:nvPr/>
        </p:nvSpPr>
        <p:spPr>
          <a:xfrm>
            <a:off x="2174033" y="914400"/>
            <a:ext cx="578498" cy="223935"/>
          </a:xfrm>
          <a:prstGeom prst="rect">
            <a:avLst/>
          </a:prstGeom>
          <a:noFill/>
          <a:ln w="2222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6" name="Rectangle 15"/>
          <p:cNvSpPr/>
          <p:nvPr/>
        </p:nvSpPr>
        <p:spPr>
          <a:xfrm>
            <a:off x="3912636" y="2317102"/>
            <a:ext cx="1667069" cy="223935"/>
          </a:xfrm>
          <a:prstGeom prst="rect">
            <a:avLst/>
          </a:prstGeom>
          <a:noFill/>
          <a:ln w="2222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42745420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079784" y="2906011"/>
            <a:ext cx="10034748" cy="899665"/>
          </a:xfrm>
        </p:spPr>
        <p:txBody>
          <a:bodyPr/>
          <a:lstStyle/>
          <a:p>
            <a:pPr algn="ctr"/>
            <a:r>
              <a:rPr lang="en-US">
                <a:solidFill>
                  <a:srgbClr val="E7E6E6"/>
                </a:solidFill>
              </a:rPr>
              <a:t>Microservices vs. Monoliths</a:t>
            </a:r>
            <a:endParaRPr lang="en-US" dirty="0">
              <a:solidFill>
                <a:srgbClr val="E7E6E6"/>
              </a:solidFill>
            </a:endParaRPr>
          </a:p>
        </p:txBody>
      </p:sp>
      <p:pic>
        <p:nvPicPr>
          <p:cNvPr id="24" name="Picture 2" descr="http://www.yintongzhengxin.com/images/ourTeam/logoWithShado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25898" y="462620"/>
            <a:ext cx="809363" cy="809363"/>
          </a:xfrm>
          <a:prstGeom prst="rect">
            <a:avLst/>
          </a:prstGeom>
          <a:noFill/>
          <a:effectLst>
            <a:softEdge rad="127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173270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Rectangle 12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35887569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Rectangle 12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1177796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Rectangle 13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3430256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Rectangle 13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4181798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2"/>
          <p:cNvSpPr>
            <a:spLocks noGrp="1"/>
          </p:cNvSpPr>
          <p:nvPr>
            <p:ph type="body" sz="quarter" idx="10"/>
          </p:nvPr>
        </p:nvSpPr>
        <p:spPr>
          <a:xfrm>
            <a:off x="274320" y="1005840"/>
            <a:ext cx="11679301" cy="1736204"/>
          </a:xfrm>
          <a:prstGeom prst="rect">
            <a:avLst/>
          </a:prstGeom>
        </p:spPr>
        <p:txBody>
          <a:bodyPr vert="horz" wrap="square" lIns="143428" tIns="89642" rIns="143428" bIns="89642" rtlCol="0">
            <a:spAutoFit/>
          </a:bodyPr>
          <a:lstStyle/>
          <a:p>
            <a:pPr marL="342900" indent="-342900">
              <a:buFont typeface="Arial" panose="020B0604020202020204" pitchFamily="34" charset="0"/>
              <a:buChar char="•"/>
            </a:pPr>
            <a:r>
              <a:rPr lang="en-US" sz="2400" dirty="0">
                <a:solidFill>
                  <a:srgbClr val="E7E6E6"/>
                </a:solidFill>
              </a:rPr>
              <a:t>Services types are composed of code/config/data packages</a:t>
            </a:r>
          </a:p>
          <a:p>
            <a:pPr marL="742950" lvl="1" indent="-285750">
              <a:buFont typeface="Arial" panose="020B0604020202020204" pitchFamily="34" charset="0"/>
              <a:buChar char="•"/>
            </a:pPr>
            <a:r>
              <a:rPr lang="en-US" dirty="0">
                <a:solidFill>
                  <a:srgbClr val="E7E6E6"/>
                </a:solidFill>
              </a:rPr>
              <a:t>Code packages define an entry point (</a:t>
            </a:r>
            <a:r>
              <a:rPr lang="en-US" dirty="0" err="1">
                <a:solidFill>
                  <a:srgbClr val="E7E6E6"/>
                </a:solidFill>
              </a:rPr>
              <a:t>dll</a:t>
            </a:r>
            <a:r>
              <a:rPr lang="en-US" dirty="0">
                <a:solidFill>
                  <a:srgbClr val="E7E6E6"/>
                </a:solidFill>
              </a:rPr>
              <a:t> or exe) </a:t>
            </a:r>
          </a:p>
          <a:p>
            <a:pPr marL="742950" lvl="1" indent="-285750">
              <a:buFont typeface="Arial" panose="020B0604020202020204" pitchFamily="34" charset="0"/>
              <a:buChar char="•"/>
            </a:pPr>
            <a:r>
              <a:rPr lang="en-US" dirty="0">
                <a:solidFill>
                  <a:srgbClr val="E7E6E6"/>
                </a:solidFill>
              </a:rPr>
              <a:t>Config packages define service specific config information</a:t>
            </a:r>
          </a:p>
          <a:p>
            <a:pPr marL="742950" lvl="1" indent="-285750">
              <a:buFont typeface="Arial" panose="020B0604020202020204" pitchFamily="34" charset="0"/>
              <a:buChar char="•"/>
            </a:pPr>
            <a:r>
              <a:rPr lang="en-US" dirty="0">
                <a:solidFill>
                  <a:srgbClr val="E7E6E6"/>
                </a:solidFill>
              </a:rPr>
              <a:t>Data packages define static resources (</a:t>
            </a:r>
            <a:r>
              <a:rPr lang="en-US" dirty="0" err="1">
                <a:solidFill>
                  <a:srgbClr val="E7E6E6"/>
                </a:solidFill>
              </a:rPr>
              <a:t>eg</a:t>
            </a:r>
            <a:r>
              <a:rPr lang="en-US" dirty="0">
                <a:solidFill>
                  <a:srgbClr val="E7E6E6"/>
                </a:solidFill>
              </a:rPr>
              <a:t>. images)</a:t>
            </a:r>
          </a:p>
          <a:p>
            <a:pPr marL="342900" indent="-342900">
              <a:buFont typeface="Arial" panose="020B0604020202020204" pitchFamily="34" charset="0"/>
              <a:buChar char="•"/>
            </a:pPr>
            <a:r>
              <a:rPr lang="en-US" sz="2400" dirty="0">
                <a:solidFill>
                  <a:srgbClr val="E7E6E6"/>
                </a:solidFill>
              </a:rPr>
              <a:t>Packages can be independently versioned</a:t>
            </a:r>
          </a:p>
        </p:txBody>
      </p:sp>
      <p:sp>
        <p:nvSpPr>
          <p:cNvPr id="23" name="Title 1"/>
          <p:cNvSpPr>
            <a:spLocks noGrp="1"/>
          </p:cNvSpPr>
          <p:nvPr>
            <p:ph type="title"/>
          </p:nvPr>
        </p:nvSpPr>
        <p:spPr>
          <a:xfrm>
            <a:off x="457200" y="182879"/>
            <a:ext cx="10968069" cy="914400"/>
          </a:xfrm>
        </p:spPr>
        <p:txBody>
          <a:bodyPr>
            <a:noAutofit/>
          </a:bodyPr>
          <a:lstStyle/>
          <a:p>
            <a:pPr defTabSz="932742"/>
            <a:r>
              <a:rPr lang="en-US" sz="5200" spc="-102" dirty="0">
                <a:ln w="3175">
                  <a:noFill/>
                </a:ln>
                <a:solidFill>
                  <a:srgbClr val="E7E6E6"/>
                </a:solidFill>
                <a:ea typeface="+mn-ea"/>
                <a:cs typeface="Segoe UI" pitchFamily="34" charset="0"/>
              </a:rPr>
              <a:t>Service type</a:t>
            </a:r>
          </a:p>
        </p:txBody>
      </p:sp>
      <p:sp>
        <p:nvSpPr>
          <p:cNvPr id="5" name="Rectangle 4"/>
          <p:cNvSpPr/>
          <p:nvPr/>
        </p:nvSpPr>
        <p:spPr>
          <a:xfrm>
            <a:off x="4452555" y="3503702"/>
            <a:ext cx="6723186" cy="2745710"/>
          </a:xfrm>
          <a:prstGeom prst="rect">
            <a:avLst/>
          </a:prstGeom>
          <a:solidFill>
            <a:schemeClr val="bg1"/>
          </a:solidFill>
        </p:spPr>
        <p:txBody>
          <a:bodyPr wrap="square">
            <a:spAutoFit/>
          </a:bodyPr>
          <a:lstStyle/>
          <a:p>
            <a:endParaRPr lang="fr-FR" sz="1078" dirty="0">
              <a:solidFill>
                <a:srgbClr val="0000FF"/>
              </a:solidFill>
              <a:highlight>
                <a:srgbClr val="FFFFFF"/>
              </a:highlight>
              <a:latin typeface="Consolas" panose="020B0609020204030204" pitchFamily="49" charset="0"/>
            </a:endParaRPr>
          </a:p>
          <a:p>
            <a:r>
              <a:rPr lang="fr-FR" sz="1078" dirty="0">
                <a:solidFill>
                  <a:srgbClr val="0000FF"/>
                </a:solidFill>
                <a:highlight>
                  <a:srgbClr val="FFFFFF"/>
                </a:highlight>
                <a:latin typeface="Consolas" panose="020B0609020204030204" pitchFamily="49" charset="0"/>
              </a:rPr>
              <a:t>&lt;</a:t>
            </a:r>
            <a:r>
              <a:rPr lang="fr-FR" sz="1078" dirty="0" err="1">
                <a:solidFill>
                  <a:srgbClr val="A31515"/>
                </a:solidFill>
                <a:highlight>
                  <a:srgbClr val="FFFFFF"/>
                </a:highlight>
                <a:latin typeface="Consolas" panose="020B0609020204030204" pitchFamily="49" charset="0"/>
              </a:rPr>
              <a:t>ServiceManifest</a:t>
            </a:r>
            <a:r>
              <a:rPr lang="fr-FR" sz="1078" dirty="0">
                <a:solidFill>
                  <a:srgbClr val="0000FF"/>
                </a:solidFill>
                <a:highlight>
                  <a:srgbClr val="FFFFFF"/>
                </a:highlight>
                <a:latin typeface="Consolas" panose="020B0609020204030204" pitchFamily="49" charset="0"/>
              </a:rPr>
              <a:t> </a:t>
            </a:r>
            <a:r>
              <a:rPr lang="fr-FR" sz="1078" dirty="0">
                <a:solidFill>
                  <a:srgbClr val="FF0000"/>
                </a:solidFill>
                <a:highlight>
                  <a:srgbClr val="FFFFFF"/>
                </a:highlight>
                <a:latin typeface="Consolas" panose="020B0609020204030204" pitchFamily="49" charset="0"/>
              </a:rPr>
              <a:t>Name</a:t>
            </a:r>
            <a:r>
              <a:rPr lang="fr-FR" sz="1078" dirty="0">
                <a:solidFill>
                  <a:srgbClr val="0000FF"/>
                </a:solidFill>
                <a:highlight>
                  <a:srgbClr val="FFFFFF"/>
                </a:highlight>
                <a:latin typeface="Consolas" panose="020B0609020204030204" pitchFamily="49" charset="0"/>
              </a:rPr>
              <a:t>=</a:t>
            </a:r>
            <a:r>
              <a:rPr lang="fr-FR" sz="1078" dirty="0">
                <a:solidFill>
                  <a:srgbClr val="000000"/>
                </a:solidFill>
                <a:highlight>
                  <a:srgbClr val="FFFFFF"/>
                </a:highlight>
                <a:latin typeface="Consolas" panose="020B0609020204030204" pitchFamily="49" charset="0"/>
              </a:rPr>
              <a:t>"</a:t>
            </a:r>
            <a:r>
              <a:rPr lang="fr-FR" sz="1078" dirty="0" err="1">
                <a:solidFill>
                  <a:srgbClr val="0000FF"/>
                </a:solidFill>
                <a:highlight>
                  <a:srgbClr val="FFFFFF"/>
                </a:highlight>
                <a:latin typeface="Consolas" panose="020B0609020204030204" pitchFamily="49" charset="0"/>
              </a:rPr>
              <a:t>QueueService</a:t>
            </a:r>
            <a:r>
              <a:rPr lang="fr-FR" sz="1078" dirty="0">
                <a:solidFill>
                  <a:srgbClr val="000000"/>
                </a:solidFill>
                <a:highlight>
                  <a:srgbClr val="FFFFFF"/>
                </a:highlight>
                <a:latin typeface="Consolas" panose="020B0609020204030204" pitchFamily="49" charset="0"/>
              </a:rPr>
              <a:t>"</a:t>
            </a:r>
            <a:r>
              <a:rPr lang="fr-FR" sz="1078" dirty="0">
                <a:solidFill>
                  <a:srgbClr val="0000FF"/>
                </a:solidFill>
                <a:highlight>
                  <a:srgbClr val="FFFFFF"/>
                </a:highlight>
                <a:latin typeface="Consolas" panose="020B0609020204030204" pitchFamily="49" charset="0"/>
              </a:rPr>
              <a:t> </a:t>
            </a:r>
            <a:r>
              <a:rPr lang="fr-FR" sz="1078" dirty="0">
                <a:solidFill>
                  <a:srgbClr val="FF0000"/>
                </a:solidFill>
                <a:highlight>
                  <a:srgbClr val="FFFFFF"/>
                </a:highlight>
                <a:latin typeface="Consolas" panose="020B0609020204030204" pitchFamily="49" charset="0"/>
              </a:rPr>
              <a:t>Version</a:t>
            </a:r>
            <a:r>
              <a:rPr lang="fr-FR" sz="1078" dirty="0">
                <a:solidFill>
                  <a:srgbClr val="0000FF"/>
                </a:solidFill>
                <a:highlight>
                  <a:srgbClr val="FFFFFF"/>
                </a:highlight>
                <a:latin typeface="Consolas" panose="020B0609020204030204" pitchFamily="49" charset="0"/>
              </a:rPr>
              <a:t>=</a:t>
            </a:r>
            <a:r>
              <a:rPr lang="fr-FR" sz="1078" dirty="0">
                <a:solidFill>
                  <a:srgbClr val="000000"/>
                </a:solidFill>
                <a:highlight>
                  <a:srgbClr val="FFFFFF"/>
                </a:highlight>
                <a:latin typeface="Consolas" panose="020B0609020204030204" pitchFamily="49" charset="0"/>
              </a:rPr>
              <a:t>"</a:t>
            </a:r>
            <a:r>
              <a:rPr lang="fr-FR" sz="1078" dirty="0">
                <a:solidFill>
                  <a:srgbClr val="0000FF"/>
                </a:solidFill>
                <a:highlight>
                  <a:srgbClr val="FFFFFF"/>
                </a:highlight>
                <a:latin typeface="Consolas" panose="020B0609020204030204" pitchFamily="49" charset="0"/>
              </a:rPr>
              <a:t>1.0"&gt;</a:t>
            </a:r>
            <a:endParaRPr lang="fr-FR"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ServiceTypes</a:t>
            </a:r>
            <a:r>
              <a:rPr lang="en-US" sz="1078" dirty="0">
                <a:solidFill>
                  <a:srgbClr val="0000FF"/>
                </a:solidFill>
                <a:highlight>
                  <a:srgbClr val="FFFFFF"/>
                </a:highlight>
                <a:latin typeface="Consolas" panose="020B0609020204030204" pitchFamily="49" charset="0"/>
              </a:rPr>
              <a:t>&gt;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StatefulServiceType</a:t>
            </a:r>
            <a:r>
              <a:rPr lang="en-US" sz="1078" dirty="0">
                <a:solidFill>
                  <a:srgbClr val="0000FF"/>
                </a:solidFill>
                <a:highlight>
                  <a:srgbClr val="FFFFFF"/>
                </a:highlight>
                <a:latin typeface="Consolas" panose="020B0609020204030204" pitchFamily="49" charset="0"/>
              </a:rPr>
              <a:t> </a:t>
            </a:r>
            <a:r>
              <a:rPr lang="en-US" sz="1078" dirty="0" err="1">
                <a:solidFill>
                  <a:srgbClr val="FF0000"/>
                </a:solidFill>
                <a:highlight>
                  <a:srgbClr val="FFFFFF"/>
                </a:highlight>
                <a:latin typeface="Consolas" panose="020B0609020204030204" pitchFamily="49" charset="0"/>
              </a:rPr>
              <a:t>ServiceTypeName</a:t>
            </a:r>
            <a:r>
              <a:rPr lang="en-US" sz="1078" dirty="0">
                <a:solidFill>
                  <a:srgbClr val="0000FF"/>
                </a:solidFill>
                <a:highlight>
                  <a:srgbClr val="FFFFFF"/>
                </a:highlight>
                <a:latin typeface="Consolas" panose="020B0609020204030204" pitchFamily="49" charset="0"/>
              </a:rPr>
              <a:t>=</a:t>
            </a:r>
            <a:r>
              <a:rPr lang="en-US" sz="1078" dirty="0">
                <a:solidFill>
                  <a:srgbClr val="000000"/>
                </a:solidFill>
                <a:highlight>
                  <a:srgbClr val="FFFFFF"/>
                </a:highlight>
                <a:latin typeface="Consolas" panose="020B0609020204030204" pitchFamily="49" charset="0"/>
              </a:rPr>
              <a:t>"</a:t>
            </a:r>
            <a:r>
              <a:rPr lang="en-US" sz="1078" dirty="0" err="1">
                <a:solidFill>
                  <a:srgbClr val="0000FF"/>
                </a:solidFill>
                <a:highlight>
                  <a:srgbClr val="FFFFFF"/>
                </a:highlight>
                <a:latin typeface="Consolas" panose="020B0609020204030204" pitchFamily="49" charset="0"/>
              </a:rPr>
              <a:t>QueueServiceType</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 </a:t>
            </a:r>
            <a:r>
              <a:rPr lang="en-US" sz="1078" dirty="0" err="1">
                <a:solidFill>
                  <a:srgbClr val="FF0000"/>
                </a:solidFill>
                <a:highlight>
                  <a:srgbClr val="FFFFFF"/>
                </a:highlight>
                <a:latin typeface="Consolas" panose="020B0609020204030204" pitchFamily="49" charset="0"/>
              </a:rPr>
              <a:t>HasPersistedState</a:t>
            </a:r>
            <a:r>
              <a:rPr lang="en-US" sz="1078" dirty="0">
                <a:solidFill>
                  <a:srgbClr val="0000FF"/>
                </a:solidFill>
                <a:highlight>
                  <a:srgbClr val="FFFFFF"/>
                </a:highlight>
                <a:latin typeface="Consolas" panose="020B0609020204030204" pitchFamily="49" charset="0"/>
              </a:rPr>
              <a:t>=</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true</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 /&gt;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ServiceTypes</a:t>
            </a:r>
            <a:r>
              <a:rPr lang="en-US" sz="1078" dirty="0">
                <a:solidFill>
                  <a:srgbClr val="0000FF"/>
                </a:solidFill>
                <a:highlight>
                  <a:srgbClr val="FFFFFF"/>
                </a:highlight>
                <a:latin typeface="Consolas" panose="020B0609020204030204" pitchFamily="49" charset="0"/>
              </a:rPr>
              <a:t>&gt;</a:t>
            </a:r>
            <a:endParaRPr lang="en-US" sz="1078" dirty="0">
              <a:solidFill>
                <a:srgbClr val="000000"/>
              </a:solidFill>
              <a:highlight>
                <a:srgbClr val="FFFFFF"/>
              </a:highlight>
              <a:latin typeface="Consolas" panose="020B0609020204030204" pitchFamily="49" charset="0"/>
            </a:endParaRPr>
          </a:p>
          <a:p>
            <a:r>
              <a:rPr lang="de-DE" sz="1078" dirty="0">
                <a:solidFill>
                  <a:srgbClr val="0000FF"/>
                </a:solidFill>
                <a:highlight>
                  <a:srgbClr val="FFFFFF"/>
                </a:highlight>
                <a:latin typeface="Consolas" panose="020B0609020204030204" pitchFamily="49" charset="0"/>
              </a:rPr>
              <a:t>  &lt;</a:t>
            </a:r>
            <a:r>
              <a:rPr lang="de-DE" sz="1078" dirty="0">
                <a:solidFill>
                  <a:srgbClr val="A31515"/>
                </a:solidFill>
                <a:highlight>
                  <a:srgbClr val="FFFFFF"/>
                </a:highlight>
                <a:latin typeface="Consolas" panose="020B0609020204030204" pitchFamily="49" charset="0"/>
              </a:rPr>
              <a:t>CodePackage</a:t>
            </a:r>
            <a:r>
              <a:rPr lang="de-DE" sz="1078" dirty="0">
                <a:solidFill>
                  <a:srgbClr val="0000FF"/>
                </a:solidFill>
                <a:highlight>
                  <a:srgbClr val="FFFFFF"/>
                </a:highlight>
                <a:latin typeface="Consolas" panose="020B0609020204030204" pitchFamily="49" charset="0"/>
              </a:rPr>
              <a:t> </a:t>
            </a:r>
            <a:r>
              <a:rPr lang="de-DE" sz="1078" dirty="0">
                <a:solidFill>
                  <a:srgbClr val="FF0000"/>
                </a:solidFill>
                <a:highlight>
                  <a:srgbClr val="FFFFFF"/>
                </a:highlight>
                <a:latin typeface="Consolas" panose="020B0609020204030204" pitchFamily="49" charset="0"/>
              </a:rPr>
              <a:t>Name</a:t>
            </a:r>
            <a:r>
              <a:rPr lang="de-DE" sz="1078" dirty="0">
                <a:solidFill>
                  <a:srgbClr val="0000FF"/>
                </a:solidFill>
                <a:highlight>
                  <a:srgbClr val="FFFFFF"/>
                </a:highlight>
                <a:latin typeface="Consolas" panose="020B0609020204030204" pitchFamily="49" charset="0"/>
              </a:rPr>
              <a:t>=</a:t>
            </a:r>
            <a:r>
              <a:rPr lang="de-DE" sz="1078" dirty="0">
                <a:solidFill>
                  <a:srgbClr val="000000"/>
                </a:solidFill>
                <a:highlight>
                  <a:srgbClr val="FFFFFF"/>
                </a:highlight>
                <a:latin typeface="Consolas" panose="020B0609020204030204" pitchFamily="49" charset="0"/>
              </a:rPr>
              <a:t>"</a:t>
            </a:r>
            <a:r>
              <a:rPr lang="de-DE" sz="1078" dirty="0">
                <a:solidFill>
                  <a:srgbClr val="0000FF"/>
                </a:solidFill>
                <a:highlight>
                  <a:srgbClr val="FFFFFF"/>
                </a:highlight>
                <a:latin typeface="Consolas" panose="020B0609020204030204" pitchFamily="49" charset="0"/>
              </a:rPr>
              <a:t>Code</a:t>
            </a:r>
            <a:r>
              <a:rPr lang="de-DE" sz="1078" dirty="0">
                <a:solidFill>
                  <a:srgbClr val="000000"/>
                </a:solidFill>
                <a:highlight>
                  <a:srgbClr val="FFFFFF"/>
                </a:highlight>
                <a:latin typeface="Consolas" panose="020B0609020204030204" pitchFamily="49" charset="0"/>
              </a:rPr>
              <a:t>"</a:t>
            </a:r>
            <a:r>
              <a:rPr lang="de-DE" sz="1078" dirty="0">
                <a:solidFill>
                  <a:srgbClr val="0000FF"/>
                </a:solidFill>
                <a:highlight>
                  <a:srgbClr val="FFFFFF"/>
                </a:highlight>
                <a:latin typeface="Consolas" panose="020B0609020204030204" pitchFamily="49" charset="0"/>
              </a:rPr>
              <a:t> </a:t>
            </a:r>
            <a:r>
              <a:rPr lang="de-DE" sz="1078" dirty="0">
                <a:solidFill>
                  <a:srgbClr val="FF0000"/>
                </a:solidFill>
                <a:highlight>
                  <a:srgbClr val="FFFFFF"/>
                </a:highlight>
                <a:latin typeface="Consolas" panose="020B0609020204030204" pitchFamily="49" charset="0"/>
              </a:rPr>
              <a:t>Version</a:t>
            </a:r>
            <a:r>
              <a:rPr lang="de-DE" sz="1078" dirty="0">
                <a:solidFill>
                  <a:srgbClr val="0000FF"/>
                </a:solidFill>
                <a:highlight>
                  <a:srgbClr val="FFFFFF"/>
                </a:highlight>
                <a:latin typeface="Consolas" panose="020B0609020204030204" pitchFamily="49" charset="0"/>
              </a:rPr>
              <a:t>=</a:t>
            </a:r>
            <a:r>
              <a:rPr lang="de-DE" sz="1078" dirty="0">
                <a:solidFill>
                  <a:srgbClr val="000000"/>
                </a:solidFill>
                <a:highlight>
                  <a:srgbClr val="FFFFFF"/>
                </a:highlight>
                <a:latin typeface="Consolas" panose="020B0609020204030204" pitchFamily="49" charset="0"/>
              </a:rPr>
              <a:t>"</a:t>
            </a:r>
            <a:r>
              <a:rPr lang="de-DE" sz="1078" dirty="0">
                <a:solidFill>
                  <a:srgbClr val="0000FF"/>
                </a:solidFill>
                <a:highlight>
                  <a:srgbClr val="FFFFFF"/>
                </a:highlight>
                <a:latin typeface="Consolas" panose="020B0609020204030204" pitchFamily="49" charset="0"/>
              </a:rPr>
              <a:t>1.0</a:t>
            </a:r>
            <a:r>
              <a:rPr lang="de-DE" sz="1078" dirty="0">
                <a:solidFill>
                  <a:srgbClr val="000000"/>
                </a:solidFill>
                <a:highlight>
                  <a:srgbClr val="FFFFFF"/>
                </a:highlight>
                <a:latin typeface="Consolas" panose="020B0609020204030204" pitchFamily="49" charset="0"/>
              </a:rPr>
              <a:t>"</a:t>
            </a:r>
            <a:r>
              <a:rPr lang="de-DE" sz="1078" dirty="0">
                <a:solidFill>
                  <a:srgbClr val="0000FF"/>
                </a:solidFill>
                <a:highlight>
                  <a:srgbClr val="FFFFFF"/>
                </a:highlight>
                <a:latin typeface="Consolas" panose="020B0609020204030204" pitchFamily="49" charset="0"/>
              </a:rPr>
              <a:t>&gt;</a:t>
            </a:r>
            <a:endParaRPr lang="de-DE"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EntryPoint</a:t>
            </a:r>
            <a:r>
              <a:rPr lang="en-US" sz="1078" dirty="0">
                <a:solidFill>
                  <a:srgbClr val="0000FF"/>
                </a:solidFill>
                <a:highlight>
                  <a:srgbClr val="FFFFFF"/>
                </a:highlight>
                <a:latin typeface="Consolas" panose="020B0609020204030204" pitchFamily="49" charset="0"/>
              </a:rPr>
              <a:t>&gt;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ExeHost</a:t>
            </a:r>
            <a:r>
              <a:rPr lang="en-US" sz="1078" dirty="0">
                <a:solidFill>
                  <a:srgbClr val="0000FF"/>
                </a:solidFill>
                <a:highlight>
                  <a:srgbClr val="FFFFFF"/>
                </a:highlight>
                <a:latin typeface="Consolas" panose="020B0609020204030204" pitchFamily="49" charset="0"/>
              </a:rPr>
              <a:t>&gt;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a:solidFill>
                  <a:srgbClr val="A31515"/>
                </a:solidFill>
                <a:highlight>
                  <a:srgbClr val="FFFFFF"/>
                </a:highlight>
                <a:latin typeface="Consolas" panose="020B0609020204030204" pitchFamily="49" charset="0"/>
              </a:rPr>
              <a:t>Program</a:t>
            </a:r>
            <a:r>
              <a:rPr lang="en-US" sz="1078" dirty="0">
                <a:solidFill>
                  <a:srgbClr val="0000FF"/>
                </a:solidFill>
                <a:highlight>
                  <a:srgbClr val="FFFFFF"/>
                </a:highlight>
                <a:latin typeface="Consolas" panose="020B0609020204030204" pitchFamily="49" charset="0"/>
              </a:rPr>
              <a:t>&gt;</a:t>
            </a:r>
            <a:r>
              <a:rPr lang="en-US" sz="1078" dirty="0">
                <a:solidFill>
                  <a:srgbClr val="000000"/>
                </a:solidFill>
                <a:highlight>
                  <a:srgbClr val="FFFFFF"/>
                </a:highlight>
                <a:latin typeface="Consolas" panose="020B0609020204030204" pitchFamily="49" charset="0"/>
              </a:rPr>
              <a:t>ServiceHost.exe</a:t>
            </a:r>
            <a:r>
              <a:rPr lang="en-US" sz="1078" dirty="0">
                <a:solidFill>
                  <a:srgbClr val="0000FF"/>
                </a:solidFill>
                <a:highlight>
                  <a:srgbClr val="FFFFFF"/>
                </a:highlight>
                <a:latin typeface="Consolas" panose="020B0609020204030204" pitchFamily="49" charset="0"/>
              </a:rPr>
              <a:t>&lt;/</a:t>
            </a:r>
            <a:r>
              <a:rPr lang="en-US" sz="1078" dirty="0">
                <a:solidFill>
                  <a:srgbClr val="A31515"/>
                </a:solidFill>
                <a:highlight>
                  <a:srgbClr val="FFFFFF"/>
                </a:highlight>
                <a:latin typeface="Consolas" panose="020B0609020204030204" pitchFamily="49" charset="0"/>
              </a:rPr>
              <a:t>Program</a:t>
            </a:r>
            <a:r>
              <a:rPr lang="en-US" sz="1078" dirty="0">
                <a:solidFill>
                  <a:srgbClr val="0000FF"/>
                </a:solidFill>
                <a:highlight>
                  <a:srgbClr val="FFFFFF"/>
                </a:highlight>
                <a:latin typeface="Consolas" panose="020B0609020204030204" pitchFamily="49" charset="0"/>
              </a:rPr>
              <a:t>&gt;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ExeHost</a:t>
            </a:r>
            <a:r>
              <a:rPr lang="en-US" sz="1078" dirty="0">
                <a:solidFill>
                  <a:srgbClr val="0000FF"/>
                </a:solidFill>
                <a:highlight>
                  <a:srgbClr val="FFFFFF"/>
                </a:highlight>
                <a:latin typeface="Consolas" panose="020B0609020204030204" pitchFamily="49" charset="0"/>
              </a:rPr>
              <a:t>&gt;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EntryPoint</a:t>
            </a:r>
            <a:r>
              <a:rPr lang="en-US" sz="1078" dirty="0">
                <a:solidFill>
                  <a:srgbClr val="0000FF"/>
                </a:solidFill>
                <a:highlight>
                  <a:srgbClr val="FFFFFF"/>
                </a:highlight>
                <a:latin typeface="Consolas" panose="020B0609020204030204" pitchFamily="49" charset="0"/>
              </a:rPr>
              <a:t>&gt;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CodePackage</a:t>
            </a:r>
            <a:r>
              <a:rPr lang="en-US" sz="1078" dirty="0">
                <a:solidFill>
                  <a:srgbClr val="0000FF"/>
                </a:solidFill>
                <a:highlight>
                  <a:srgbClr val="FFFFFF"/>
                </a:highlight>
                <a:latin typeface="Consolas" panose="020B0609020204030204" pitchFamily="49" charset="0"/>
              </a:rPr>
              <a:t>&gt;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ConfigPackage</a:t>
            </a:r>
            <a:r>
              <a:rPr lang="en-US" sz="1078" dirty="0">
                <a:solidFill>
                  <a:srgbClr val="0000FF"/>
                </a:solidFill>
                <a:highlight>
                  <a:srgbClr val="FFFFFF"/>
                </a:highlight>
                <a:latin typeface="Consolas" panose="020B0609020204030204" pitchFamily="49" charset="0"/>
              </a:rPr>
              <a:t> </a:t>
            </a:r>
            <a:r>
              <a:rPr lang="en-US" sz="1078" dirty="0">
                <a:solidFill>
                  <a:srgbClr val="FF0000"/>
                </a:solidFill>
                <a:highlight>
                  <a:srgbClr val="FFFFFF"/>
                </a:highlight>
                <a:latin typeface="Consolas" panose="020B0609020204030204" pitchFamily="49" charset="0"/>
              </a:rPr>
              <a:t>Name</a:t>
            </a:r>
            <a:r>
              <a:rPr lang="en-US" sz="1078" dirty="0">
                <a:solidFill>
                  <a:srgbClr val="0000FF"/>
                </a:solidFill>
                <a:highlight>
                  <a:srgbClr val="FFFFFF"/>
                </a:highlight>
                <a:latin typeface="Consolas" panose="020B0609020204030204" pitchFamily="49" charset="0"/>
              </a:rPr>
              <a:t>=</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Config</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 </a:t>
            </a:r>
            <a:r>
              <a:rPr lang="en-US" sz="1078" dirty="0">
                <a:solidFill>
                  <a:srgbClr val="FF0000"/>
                </a:solidFill>
                <a:highlight>
                  <a:srgbClr val="FFFFFF"/>
                </a:highlight>
                <a:latin typeface="Consolas" panose="020B0609020204030204" pitchFamily="49" charset="0"/>
              </a:rPr>
              <a:t>Version</a:t>
            </a:r>
            <a:r>
              <a:rPr lang="en-US" sz="1078" dirty="0">
                <a:solidFill>
                  <a:srgbClr val="0000FF"/>
                </a:solidFill>
                <a:highlight>
                  <a:srgbClr val="FFFFFF"/>
                </a:highlight>
                <a:latin typeface="Consolas" panose="020B0609020204030204" pitchFamily="49" charset="0"/>
              </a:rPr>
              <a:t>=</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1.0</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 /&gt;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  &lt;</a:t>
            </a:r>
            <a:r>
              <a:rPr lang="en-US" sz="1078" dirty="0" err="1">
                <a:solidFill>
                  <a:srgbClr val="A31515"/>
                </a:solidFill>
                <a:highlight>
                  <a:srgbClr val="FFFFFF"/>
                </a:highlight>
                <a:latin typeface="Consolas" panose="020B0609020204030204" pitchFamily="49" charset="0"/>
              </a:rPr>
              <a:t>DataPackage</a:t>
            </a:r>
            <a:r>
              <a:rPr lang="en-US" sz="1078" dirty="0">
                <a:solidFill>
                  <a:srgbClr val="0000FF"/>
                </a:solidFill>
                <a:highlight>
                  <a:srgbClr val="FFFFFF"/>
                </a:highlight>
                <a:latin typeface="Consolas" panose="020B0609020204030204" pitchFamily="49" charset="0"/>
              </a:rPr>
              <a:t> </a:t>
            </a:r>
            <a:r>
              <a:rPr lang="en-US" sz="1078" dirty="0">
                <a:solidFill>
                  <a:srgbClr val="FF0000"/>
                </a:solidFill>
                <a:highlight>
                  <a:srgbClr val="FFFFFF"/>
                </a:highlight>
                <a:latin typeface="Consolas" panose="020B0609020204030204" pitchFamily="49" charset="0"/>
              </a:rPr>
              <a:t>Name</a:t>
            </a:r>
            <a:r>
              <a:rPr lang="en-US" sz="1078" dirty="0">
                <a:solidFill>
                  <a:srgbClr val="0000FF"/>
                </a:solidFill>
                <a:highlight>
                  <a:srgbClr val="FFFFFF"/>
                </a:highlight>
                <a:latin typeface="Consolas" panose="020B0609020204030204" pitchFamily="49" charset="0"/>
              </a:rPr>
              <a:t>=</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Data</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 </a:t>
            </a:r>
            <a:r>
              <a:rPr lang="en-US" sz="1078" dirty="0">
                <a:solidFill>
                  <a:srgbClr val="FF0000"/>
                </a:solidFill>
                <a:highlight>
                  <a:srgbClr val="FFFFFF"/>
                </a:highlight>
                <a:latin typeface="Consolas" panose="020B0609020204030204" pitchFamily="49" charset="0"/>
              </a:rPr>
              <a:t>Version</a:t>
            </a:r>
            <a:r>
              <a:rPr lang="en-US" sz="1078" dirty="0">
                <a:solidFill>
                  <a:srgbClr val="0000FF"/>
                </a:solidFill>
                <a:highlight>
                  <a:srgbClr val="FFFFFF"/>
                </a:highlight>
                <a:latin typeface="Consolas" panose="020B0609020204030204" pitchFamily="49" charset="0"/>
              </a:rPr>
              <a:t>=</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1.0</a:t>
            </a:r>
            <a:r>
              <a:rPr lang="en-US" sz="1078" dirty="0">
                <a:solidFill>
                  <a:srgbClr val="000000"/>
                </a:solidFill>
                <a:highlight>
                  <a:srgbClr val="FFFFFF"/>
                </a:highlight>
                <a:latin typeface="Consolas" panose="020B0609020204030204" pitchFamily="49" charset="0"/>
              </a:rPr>
              <a:t>"</a:t>
            </a:r>
            <a:r>
              <a:rPr lang="en-US" sz="1078" dirty="0">
                <a:solidFill>
                  <a:srgbClr val="0000FF"/>
                </a:solidFill>
                <a:highlight>
                  <a:srgbClr val="FFFFFF"/>
                </a:highlight>
                <a:latin typeface="Consolas" panose="020B0609020204030204" pitchFamily="49" charset="0"/>
              </a:rPr>
              <a:t> /&gt;</a:t>
            </a:r>
            <a:endParaRPr lang="en-US" sz="1078" dirty="0">
              <a:solidFill>
                <a:srgbClr val="000000"/>
              </a:solidFill>
              <a:highlight>
                <a:srgbClr val="FFFFFF"/>
              </a:highlight>
              <a:latin typeface="Consolas" panose="020B0609020204030204" pitchFamily="49" charset="0"/>
            </a:endParaRPr>
          </a:p>
          <a:p>
            <a:r>
              <a:rPr lang="en-US" sz="1078" dirty="0">
                <a:solidFill>
                  <a:srgbClr val="0000FF"/>
                </a:solidFill>
                <a:highlight>
                  <a:srgbClr val="FFFFFF"/>
                </a:highlight>
                <a:latin typeface="Consolas" panose="020B0609020204030204" pitchFamily="49" charset="0"/>
              </a:rPr>
              <a:t>&lt;/</a:t>
            </a:r>
            <a:r>
              <a:rPr lang="en-US" sz="1078" dirty="0" err="1">
                <a:solidFill>
                  <a:srgbClr val="A31515"/>
                </a:solidFill>
                <a:highlight>
                  <a:srgbClr val="FFFFFF"/>
                </a:highlight>
                <a:latin typeface="Consolas" panose="020B0609020204030204" pitchFamily="49" charset="0"/>
              </a:rPr>
              <a:t>ServiceManifest</a:t>
            </a:r>
            <a:r>
              <a:rPr lang="en-US" sz="1078" dirty="0">
                <a:solidFill>
                  <a:srgbClr val="0000FF"/>
                </a:solidFill>
                <a:highlight>
                  <a:srgbClr val="FFFFFF"/>
                </a:highlight>
                <a:latin typeface="Consolas" panose="020B0609020204030204" pitchFamily="49" charset="0"/>
              </a:rPr>
              <a:t>&gt;</a:t>
            </a:r>
          </a:p>
          <a:p>
            <a:endParaRPr lang="en-US" sz="1078" dirty="0"/>
          </a:p>
        </p:txBody>
      </p:sp>
      <p:grpSp>
        <p:nvGrpSpPr>
          <p:cNvPr id="17" name="Group 16"/>
          <p:cNvGrpSpPr/>
          <p:nvPr/>
        </p:nvGrpSpPr>
        <p:grpSpPr>
          <a:xfrm>
            <a:off x="717451" y="3802510"/>
            <a:ext cx="3186878" cy="1942254"/>
            <a:chOff x="520752" y="3573462"/>
            <a:chExt cx="3250782" cy="1981200"/>
          </a:xfrm>
        </p:grpSpPr>
        <p:sp>
          <p:nvSpPr>
            <p:cNvPr id="6" name="Rectangle 5"/>
            <p:cNvSpPr/>
            <p:nvPr/>
          </p:nvSpPr>
          <p:spPr bwMode="auto">
            <a:xfrm>
              <a:off x="884237" y="3573462"/>
              <a:ext cx="2514600" cy="609600"/>
            </a:xfrm>
            <a:prstGeom prst="rect">
              <a:avLst/>
            </a:prstGeom>
            <a:solidFill>
              <a:srgbClr val="1CB5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Service Type 1</a:t>
              </a:r>
            </a:p>
          </p:txBody>
        </p:sp>
        <p:sp>
          <p:nvSpPr>
            <p:cNvPr id="7" name="Rectangle 6"/>
            <p:cNvSpPr/>
            <p:nvPr/>
          </p:nvSpPr>
          <p:spPr bwMode="auto">
            <a:xfrm>
              <a:off x="520752" y="4944979"/>
              <a:ext cx="1032794" cy="609600"/>
            </a:xfrm>
            <a:prstGeom prst="rect">
              <a:avLst/>
            </a:prstGeom>
            <a:solidFill>
              <a:srgbClr val="1CB5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Code</a:t>
              </a:r>
            </a:p>
          </p:txBody>
        </p:sp>
        <p:sp>
          <p:nvSpPr>
            <p:cNvPr id="8" name="Rectangle 7"/>
            <p:cNvSpPr/>
            <p:nvPr/>
          </p:nvSpPr>
          <p:spPr bwMode="auto">
            <a:xfrm>
              <a:off x="1629746" y="4944979"/>
              <a:ext cx="1032794" cy="609600"/>
            </a:xfrm>
            <a:prstGeom prst="rect">
              <a:avLst/>
            </a:prstGeom>
            <a:solidFill>
              <a:srgbClr val="1CB5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err="1">
                  <a:gradFill>
                    <a:gsLst>
                      <a:gs pos="0">
                        <a:srgbClr val="FFFFFF"/>
                      </a:gs>
                      <a:gs pos="100000">
                        <a:srgbClr val="FFFFFF"/>
                      </a:gs>
                    </a:gsLst>
                    <a:lin ang="5400000" scaled="0"/>
                  </a:gradFill>
                </a:rPr>
                <a:t>Config</a:t>
              </a:r>
              <a:endParaRPr lang="en-US" sz="1961" dirty="0">
                <a:gradFill>
                  <a:gsLst>
                    <a:gs pos="0">
                      <a:srgbClr val="FFFFFF"/>
                    </a:gs>
                    <a:gs pos="100000">
                      <a:srgbClr val="FFFFFF"/>
                    </a:gs>
                  </a:gsLst>
                  <a:lin ang="5400000" scaled="0"/>
                </a:gradFill>
              </a:endParaRPr>
            </a:p>
          </p:txBody>
        </p:sp>
        <p:sp>
          <p:nvSpPr>
            <p:cNvPr id="9" name="Rectangle 8"/>
            <p:cNvSpPr/>
            <p:nvPr/>
          </p:nvSpPr>
          <p:spPr bwMode="auto">
            <a:xfrm>
              <a:off x="2738740" y="4945062"/>
              <a:ext cx="1032794" cy="609600"/>
            </a:xfrm>
            <a:prstGeom prst="rect">
              <a:avLst/>
            </a:prstGeom>
            <a:solidFill>
              <a:srgbClr val="1CB5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Data</a:t>
              </a:r>
            </a:p>
          </p:txBody>
        </p:sp>
        <p:cxnSp>
          <p:nvCxnSpPr>
            <p:cNvPr id="3" name="Straight Connector 2"/>
            <p:cNvCxnSpPr>
              <a:stCxn id="6" idx="2"/>
            </p:cNvCxnSpPr>
            <p:nvPr/>
          </p:nvCxnSpPr>
          <p:spPr>
            <a:xfrm>
              <a:off x="2141537" y="4183062"/>
              <a:ext cx="0" cy="297791"/>
            </a:xfrm>
            <a:prstGeom prst="line">
              <a:avLst/>
            </a:prstGeom>
            <a:ln>
              <a:solidFill>
                <a:srgbClr val="E7E6E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037149" y="4480853"/>
              <a:ext cx="2217988" cy="0"/>
            </a:xfrm>
            <a:prstGeom prst="line">
              <a:avLst/>
            </a:prstGeom>
            <a:ln>
              <a:solidFill>
                <a:srgbClr val="E7E6E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endCxn id="7" idx="0"/>
            </p:cNvCxnSpPr>
            <p:nvPr/>
          </p:nvCxnSpPr>
          <p:spPr>
            <a:xfrm>
              <a:off x="1037149" y="4480853"/>
              <a:ext cx="0" cy="464126"/>
            </a:xfrm>
            <a:prstGeom prst="straightConnector1">
              <a:avLst/>
            </a:prstGeom>
            <a:ln>
              <a:solidFill>
                <a:srgbClr val="E7E6E6"/>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141537" y="4469369"/>
              <a:ext cx="0" cy="464126"/>
            </a:xfrm>
            <a:prstGeom prst="straightConnector1">
              <a:avLst/>
            </a:prstGeom>
            <a:ln>
              <a:solidFill>
                <a:srgbClr val="E7E6E6"/>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238738" y="4469369"/>
              <a:ext cx="0" cy="464126"/>
            </a:xfrm>
            <a:prstGeom prst="straightConnector1">
              <a:avLst/>
            </a:prstGeom>
            <a:ln>
              <a:solidFill>
                <a:srgbClr val="E7E6E6"/>
              </a:solidFill>
              <a:headEnd type="non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528143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320" y="1005840"/>
            <a:ext cx="11653523" cy="1677599"/>
          </a:xfrm>
        </p:spPr>
        <p:txBody>
          <a:bodyPr/>
          <a:lstStyle/>
          <a:p>
            <a:pPr marL="342900" indent="-342900">
              <a:buFont typeface="Arial" panose="020B0604020202020204" pitchFamily="34" charset="0"/>
              <a:buChar char="•"/>
            </a:pPr>
            <a:r>
              <a:rPr lang="en-US" sz="2400" dirty="0">
                <a:solidFill>
                  <a:srgbClr val="E7E6E6"/>
                </a:solidFill>
              </a:rPr>
              <a:t>Declarative template for creating an application</a:t>
            </a:r>
          </a:p>
          <a:p>
            <a:pPr marL="342900" indent="-342900">
              <a:buFont typeface="Arial" panose="020B0604020202020204" pitchFamily="34" charset="0"/>
              <a:buChar char="•"/>
            </a:pPr>
            <a:r>
              <a:rPr lang="en-US" sz="2400" dirty="0">
                <a:solidFill>
                  <a:srgbClr val="E7E6E6"/>
                </a:solidFill>
              </a:rPr>
              <a:t>Based on a set of service types</a:t>
            </a:r>
          </a:p>
          <a:p>
            <a:pPr marL="342900" indent="-342900">
              <a:buFont typeface="Arial" panose="020B0604020202020204" pitchFamily="34" charset="0"/>
              <a:buChar char="•"/>
            </a:pPr>
            <a:r>
              <a:rPr lang="en-US" sz="2400" dirty="0">
                <a:solidFill>
                  <a:srgbClr val="E7E6E6"/>
                </a:solidFill>
              </a:rPr>
              <a:t>Used for packaging, deployment, and versioning</a:t>
            </a:r>
          </a:p>
        </p:txBody>
      </p:sp>
      <p:sp>
        <p:nvSpPr>
          <p:cNvPr id="3" name="Title 2"/>
          <p:cNvSpPr>
            <a:spLocks noGrp="1"/>
          </p:cNvSpPr>
          <p:nvPr>
            <p:ph type="title"/>
          </p:nvPr>
        </p:nvSpPr>
        <p:spPr>
          <a:xfrm>
            <a:off x="457200" y="182880"/>
            <a:ext cx="10972800" cy="914400"/>
          </a:xfrm>
        </p:spPr>
        <p:txBody>
          <a:bodyPr>
            <a:normAutofit/>
          </a:bodyPr>
          <a:lstStyle/>
          <a:p>
            <a:pPr defTabSz="932742"/>
            <a:r>
              <a:rPr lang="en-US" sz="5200" spc="-102" dirty="0">
                <a:ln w="3175">
                  <a:noFill/>
                </a:ln>
                <a:solidFill>
                  <a:srgbClr val="E7E6E6"/>
                </a:solidFill>
                <a:ea typeface="+mn-ea"/>
                <a:cs typeface="Segoe UI" pitchFamily="34" charset="0"/>
              </a:rPr>
              <a:t>Application type</a:t>
            </a:r>
          </a:p>
        </p:txBody>
      </p:sp>
      <p:sp>
        <p:nvSpPr>
          <p:cNvPr id="4" name="Rectangle 3"/>
          <p:cNvSpPr/>
          <p:nvPr/>
        </p:nvSpPr>
        <p:spPr bwMode="auto">
          <a:xfrm>
            <a:off x="4021011" y="3300274"/>
            <a:ext cx="3809805" cy="597617"/>
          </a:xfrm>
          <a:prstGeom prst="rect">
            <a:avLst/>
          </a:prstGeom>
          <a:solidFill>
            <a:srgbClr val="1CB5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Application Type A</a:t>
            </a:r>
          </a:p>
        </p:txBody>
      </p:sp>
      <p:sp>
        <p:nvSpPr>
          <p:cNvPr id="6" name="Rectangle 5"/>
          <p:cNvSpPr/>
          <p:nvPr/>
        </p:nvSpPr>
        <p:spPr bwMode="auto">
          <a:xfrm>
            <a:off x="982922" y="4698935"/>
            <a:ext cx="2465168" cy="597617"/>
          </a:xfrm>
          <a:prstGeom prst="rect">
            <a:avLst/>
          </a:prstGeom>
          <a:solidFill>
            <a:srgbClr val="0372E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Service Type 1</a:t>
            </a:r>
          </a:p>
        </p:txBody>
      </p:sp>
      <p:sp>
        <p:nvSpPr>
          <p:cNvPr id="7" name="Rectangle 6"/>
          <p:cNvSpPr/>
          <p:nvPr/>
        </p:nvSpPr>
        <p:spPr bwMode="auto">
          <a:xfrm>
            <a:off x="4697343" y="4698935"/>
            <a:ext cx="2465168" cy="597617"/>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Service Type 2</a:t>
            </a:r>
          </a:p>
        </p:txBody>
      </p:sp>
      <p:sp>
        <p:nvSpPr>
          <p:cNvPr id="8" name="Rectangle 7"/>
          <p:cNvSpPr/>
          <p:nvPr/>
        </p:nvSpPr>
        <p:spPr bwMode="auto">
          <a:xfrm>
            <a:off x="8411764" y="4698935"/>
            <a:ext cx="2465168" cy="597617"/>
          </a:xfrm>
          <a:prstGeom prst="rect">
            <a:avLst/>
          </a:prstGeom>
          <a:solidFill>
            <a:srgbClr val="5F5F5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Service Type 3</a:t>
            </a:r>
          </a:p>
        </p:txBody>
      </p:sp>
      <p:sp>
        <p:nvSpPr>
          <p:cNvPr id="9" name="Rectangle 8"/>
          <p:cNvSpPr/>
          <p:nvPr/>
        </p:nvSpPr>
        <p:spPr bwMode="auto">
          <a:xfrm>
            <a:off x="651391" y="5410245"/>
            <a:ext cx="1012491" cy="597617"/>
          </a:xfrm>
          <a:prstGeom prst="rect">
            <a:avLst/>
          </a:prstGeom>
          <a:solidFill>
            <a:srgbClr val="0372E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Code</a:t>
            </a:r>
          </a:p>
        </p:txBody>
      </p:sp>
      <p:sp>
        <p:nvSpPr>
          <p:cNvPr id="10" name="Rectangle 9"/>
          <p:cNvSpPr/>
          <p:nvPr/>
        </p:nvSpPr>
        <p:spPr bwMode="auto">
          <a:xfrm>
            <a:off x="1738584" y="5410245"/>
            <a:ext cx="1012491" cy="597617"/>
          </a:xfrm>
          <a:prstGeom prst="rect">
            <a:avLst/>
          </a:prstGeom>
          <a:solidFill>
            <a:srgbClr val="0372E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err="1">
                <a:gradFill>
                  <a:gsLst>
                    <a:gs pos="0">
                      <a:srgbClr val="FFFFFF"/>
                    </a:gs>
                    <a:gs pos="100000">
                      <a:srgbClr val="FFFFFF"/>
                    </a:gs>
                  </a:gsLst>
                  <a:lin ang="5400000" scaled="0"/>
                </a:gradFill>
              </a:rPr>
              <a:t>Config</a:t>
            </a:r>
            <a:endParaRPr lang="en-US" sz="1961" dirty="0">
              <a:gradFill>
                <a:gsLst>
                  <a:gs pos="0">
                    <a:srgbClr val="FFFFFF"/>
                  </a:gs>
                  <a:gs pos="100000">
                    <a:srgbClr val="FFFFFF"/>
                  </a:gs>
                </a:gsLst>
                <a:lin ang="5400000" scaled="0"/>
              </a:gradFill>
            </a:endParaRPr>
          </a:p>
        </p:txBody>
      </p:sp>
      <p:sp>
        <p:nvSpPr>
          <p:cNvPr id="11" name="Rectangle 10"/>
          <p:cNvSpPr/>
          <p:nvPr/>
        </p:nvSpPr>
        <p:spPr bwMode="auto">
          <a:xfrm>
            <a:off x="2825778" y="5410326"/>
            <a:ext cx="1012491" cy="597617"/>
          </a:xfrm>
          <a:prstGeom prst="rect">
            <a:avLst/>
          </a:prstGeom>
          <a:solidFill>
            <a:srgbClr val="0372ED"/>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Data</a:t>
            </a:r>
          </a:p>
        </p:txBody>
      </p:sp>
      <p:sp>
        <p:nvSpPr>
          <p:cNvPr id="12" name="Rectangle 11"/>
          <p:cNvSpPr/>
          <p:nvPr/>
        </p:nvSpPr>
        <p:spPr bwMode="auto">
          <a:xfrm>
            <a:off x="4369826" y="5410163"/>
            <a:ext cx="1012491" cy="597617"/>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Code</a:t>
            </a:r>
          </a:p>
        </p:txBody>
      </p:sp>
      <p:sp>
        <p:nvSpPr>
          <p:cNvPr id="13" name="Rectangle 12"/>
          <p:cNvSpPr/>
          <p:nvPr/>
        </p:nvSpPr>
        <p:spPr bwMode="auto">
          <a:xfrm>
            <a:off x="5457019" y="5410163"/>
            <a:ext cx="1012491" cy="597617"/>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err="1">
                <a:gradFill>
                  <a:gsLst>
                    <a:gs pos="0">
                      <a:srgbClr val="FFFFFF"/>
                    </a:gs>
                    <a:gs pos="100000">
                      <a:srgbClr val="FFFFFF"/>
                    </a:gs>
                  </a:gsLst>
                  <a:lin ang="5400000" scaled="0"/>
                </a:gradFill>
              </a:rPr>
              <a:t>Config</a:t>
            </a:r>
            <a:endParaRPr lang="en-US" sz="1961" dirty="0">
              <a:gradFill>
                <a:gsLst>
                  <a:gs pos="0">
                    <a:srgbClr val="FFFFFF"/>
                  </a:gs>
                  <a:gs pos="100000">
                    <a:srgbClr val="FFFFFF"/>
                  </a:gs>
                </a:gsLst>
                <a:lin ang="5400000" scaled="0"/>
              </a:gradFill>
            </a:endParaRPr>
          </a:p>
        </p:txBody>
      </p:sp>
      <p:sp>
        <p:nvSpPr>
          <p:cNvPr id="14" name="Rectangle 13"/>
          <p:cNvSpPr/>
          <p:nvPr/>
        </p:nvSpPr>
        <p:spPr bwMode="auto">
          <a:xfrm>
            <a:off x="6544213" y="5410245"/>
            <a:ext cx="1012491" cy="597617"/>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Data</a:t>
            </a:r>
          </a:p>
        </p:txBody>
      </p:sp>
      <p:sp>
        <p:nvSpPr>
          <p:cNvPr id="15" name="Rectangle 14"/>
          <p:cNvSpPr/>
          <p:nvPr/>
        </p:nvSpPr>
        <p:spPr bwMode="auto">
          <a:xfrm>
            <a:off x="8088260" y="5405440"/>
            <a:ext cx="1012491" cy="597617"/>
          </a:xfrm>
          <a:prstGeom prst="rect">
            <a:avLst/>
          </a:prstGeom>
          <a:solidFill>
            <a:srgbClr val="5F5F5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Code</a:t>
            </a:r>
          </a:p>
        </p:txBody>
      </p:sp>
      <p:sp>
        <p:nvSpPr>
          <p:cNvPr id="16" name="Rectangle 15"/>
          <p:cNvSpPr/>
          <p:nvPr/>
        </p:nvSpPr>
        <p:spPr bwMode="auto">
          <a:xfrm>
            <a:off x="9175454" y="5405440"/>
            <a:ext cx="1012491" cy="597617"/>
          </a:xfrm>
          <a:prstGeom prst="rect">
            <a:avLst/>
          </a:prstGeom>
          <a:solidFill>
            <a:srgbClr val="5F5F5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err="1">
                <a:gradFill>
                  <a:gsLst>
                    <a:gs pos="0">
                      <a:srgbClr val="FFFFFF"/>
                    </a:gs>
                    <a:gs pos="100000">
                      <a:srgbClr val="FFFFFF"/>
                    </a:gs>
                  </a:gsLst>
                  <a:lin ang="5400000" scaled="0"/>
                </a:gradFill>
              </a:rPr>
              <a:t>Config</a:t>
            </a:r>
            <a:endParaRPr lang="en-US" sz="1961" dirty="0">
              <a:gradFill>
                <a:gsLst>
                  <a:gs pos="0">
                    <a:srgbClr val="FFFFFF"/>
                  </a:gs>
                  <a:gs pos="100000">
                    <a:srgbClr val="FFFFFF"/>
                  </a:gs>
                </a:gsLst>
                <a:lin ang="5400000" scaled="0"/>
              </a:gradFill>
            </a:endParaRPr>
          </a:p>
        </p:txBody>
      </p:sp>
      <p:sp>
        <p:nvSpPr>
          <p:cNvPr id="17" name="Rectangle 16"/>
          <p:cNvSpPr/>
          <p:nvPr/>
        </p:nvSpPr>
        <p:spPr bwMode="auto">
          <a:xfrm>
            <a:off x="10262647" y="5405521"/>
            <a:ext cx="1012491" cy="597617"/>
          </a:xfrm>
          <a:prstGeom prst="rect">
            <a:avLst/>
          </a:prstGeom>
          <a:solidFill>
            <a:srgbClr val="5F5F5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Data</a:t>
            </a:r>
          </a:p>
        </p:txBody>
      </p:sp>
      <p:cxnSp>
        <p:nvCxnSpPr>
          <p:cNvPr id="18" name="Straight Connector 17"/>
          <p:cNvCxnSpPr/>
          <p:nvPr/>
        </p:nvCxnSpPr>
        <p:spPr>
          <a:xfrm>
            <a:off x="2207480" y="4176021"/>
            <a:ext cx="7660976" cy="0"/>
          </a:xfrm>
          <a:prstGeom prst="line">
            <a:avLst/>
          </a:prstGeom>
          <a:ln>
            <a:solidFill>
              <a:srgbClr val="E7E6E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4" idx="2"/>
            <a:endCxn id="7" idx="0"/>
          </p:cNvCxnSpPr>
          <p:nvPr/>
        </p:nvCxnSpPr>
        <p:spPr>
          <a:xfrm>
            <a:off x="5925913" y="3897891"/>
            <a:ext cx="4014" cy="801044"/>
          </a:xfrm>
          <a:prstGeom prst="line">
            <a:avLst/>
          </a:prstGeom>
          <a:ln>
            <a:solidFill>
              <a:srgbClr val="E7E6E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endCxn id="6" idx="0"/>
          </p:cNvCxnSpPr>
          <p:nvPr/>
        </p:nvCxnSpPr>
        <p:spPr>
          <a:xfrm>
            <a:off x="2215506" y="4176021"/>
            <a:ext cx="0" cy="522914"/>
          </a:xfrm>
          <a:prstGeom prst="straightConnector1">
            <a:avLst/>
          </a:prstGeom>
          <a:ln>
            <a:solidFill>
              <a:srgbClr val="E7E6E6"/>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5925914" y="4176021"/>
            <a:ext cx="0" cy="522914"/>
          </a:xfrm>
          <a:prstGeom prst="straightConnector1">
            <a:avLst/>
          </a:prstGeom>
          <a:ln>
            <a:solidFill>
              <a:srgbClr val="E7E6E6"/>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9861574" y="4176021"/>
            <a:ext cx="0" cy="522914"/>
          </a:xfrm>
          <a:prstGeom prst="straightConnector1">
            <a:avLst/>
          </a:prstGeom>
          <a:ln>
            <a:solidFill>
              <a:srgbClr val="E7E6E6"/>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35195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4633389" y="3111442"/>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5" name="Rectangle 4"/>
          <p:cNvSpPr/>
          <p:nvPr/>
        </p:nvSpPr>
        <p:spPr bwMode="auto">
          <a:xfrm>
            <a:off x="4633389" y="444841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6" name="Rectangle 5"/>
          <p:cNvSpPr/>
          <p:nvPr/>
        </p:nvSpPr>
        <p:spPr bwMode="auto">
          <a:xfrm>
            <a:off x="8088950" y="1761895"/>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7" name="Rectangle 6"/>
          <p:cNvSpPr/>
          <p:nvPr/>
        </p:nvSpPr>
        <p:spPr bwMode="auto">
          <a:xfrm>
            <a:off x="4633390" y="1774471"/>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8" name="Rectangle 7"/>
          <p:cNvSpPr/>
          <p:nvPr/>
        </p:nvSpPr>
        <p:spPr bwMode="auto">
          <a:xfrm>
            <a:off x="8088949" y="311220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9" name="Rectangle 8"/>
          <p:cNvSpPr/>
          <p:nvPr/>
        </p:nvSpPr>
        <p:spPr bwMode="auto">
          <a:xfrm>
            <a:off x="8088948" y="444841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10" name="Rectangle 9"/>
          <p:cNvSpPr/>
          <p:nvPr/>
        </p:nvSpPr>
        <p:spPr bwMode="auto">
          <a:xfrm>
            <a:off x="2376690" y="1774471"/>
            <a:ext cx="1010369" cy="220587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 name="Rectangle 10"/>
          <p:cNvSpPr/>
          <p:nvPr/>
        </p:nvSpPr>
        <p:spPr bwMode="auto">
          <a:xfrm>
            <a:off x="613510" y="1779937"/>
            <a:ext cx="1010369" cy="2259288"/>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Hexagon 11"/>
          <p:cNvSpPr/>
          <p:nvPr/>
        </p:nvSpPr>
        <p:spPr bwMode="auto">
          <a:xfrm>
            <a:off x="931465" y="2018258"/>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 name="Hexagon 12"/>
          <p:cNvSpPr/>
          <p:nvPr/>
        </p:nvSpPr>
        <p:spPr bwMode="auto">
          <a:xfrm>
            <a:off x="928720" y="2018258"/>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 name="Hexagon 13"/>
          <p:cNvSpPr/>
          <p:nvPr/>
        </p:nvSpPr>
        <p:spPr bwMode="auto">
          <a:xfrm>
            <a:off x="928720" y="2018258"/>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 name="Hexagon 14"/>
          <p:cNvSpPr/>
          <p:nvPr/>
        </p:nvSpPr>
        <p:spPr bwMode="auto">
          <a:xfrm>
            <a:off x="931465" y="2747233"/>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Hexagon 15"/>
          <p:cNvSpPr/>
          <p:nvPr/>
        </p:nvSpPr>
        <p:spPr bwMode="auto">
          <a:xfrm>
            <a:off x="949078" y="2747233"/>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 name="Hexagon 16"/>
          <p:cNvSpPr/>
          <p:nvPr/>
        </p:nvSpPr>
        <p:spPr bwMode="auto">
          <a:xfrm>
            <a:off x="949078" y="2749453"/>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 name="Hexagon 17"/>
          <p:cNvSpPr/>
          <p:nvPr/>
        </p:nvSpPr>
        <p:spPr bwMode="auto">
          <a:xfrm>
            <a:off x="931465" y="3460358"/>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Hexagon 18"/>
          <p:cNvSpPr/>
          <p:nvPr/>
        </p:nvSpPr>
        <p:spPr bwMode="auto">
          <a:xfrm>
            <a:off x="949078" y="3460358"/>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Hexagon 19"/>
          <p:cNvSpPr/>
          <p:nvPr/>
        </p:nvSpPr>
        <p:spPr bwMode="auto">
          <a:xfrm>
            <a:off x="949078" y="3462578"/>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 name="Hexagon 20"/>
          <p:cNvSpPr/>
          <p:nvPr/>
        </p:nvSpPr>
        <p:spPr bwMode="auto">
          <a:xfrm>
            <a:off x="2681979" y="2052145"/>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 name="Hexagon 21"/>
          <p:cNvSpPr/>
          <p:nvPr/>
        </p:nvSpPr>
        <p:spPr bwMode="auto">
          <a:xfrm>
            <a:off x="2699593" y="2052145"/>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Hexagon 22"/>
          <p:cNvSpPr/>
          <p:nvPr/>
        </p:nvSpPr>
        <p:spPr bwMode="auto">
          <a:xfrm>
            <a:off x="2699593" y="2054364"/>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Hexagon 23"/>
          <p:cNvSpPr/>
          <p:nvPr/>
        </p:nvSpPr>
        <p:spPr bwMode="auto">
          <a:xfrm>
            <a:off x="2681979" y="2769708"/>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5" name="Hexagon 24"/>
          <p:cNvSpPr/>
          <p:nvPr/>
        </p:nvSpPr>
        <p:spPr bwMode="auto">
          <a:xfrm>
            <a:off x="2680731" y="2769708"/>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Hexagon 25"/>
          <p:cNvSpPr/>
          <p:nvPr/>
        </p:nvSpPr>
        <p:spPr bwMode="auto">
          <a:xfrm>
            <a:off x="2683211" y="2778222"/>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Hexagon 26"/>
          <p:cNvSpPr/>
          <p:nvPr/>
        </p:nvSpPr>
        <p:spPr bwMode="auto">
          <a:xfrm>
            <a:off x="2681979" y="3482833"/>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 name="Hexagon 27"/>
          <p:cNvSpPr/>
          <p:nvPr/>
        </p:nvSpPr>
        <p:spPr bwMode="auto">
          <a:xfrm>
            <a:off x="2692207" y="3499860"/>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9" name="Hexagon 28"/>
          <p:cNvSpPr/>
          <p:nvPr/>
        </p:nvSpPr>
        <p:spPr bwMode="auto">
          <a:xfrm>
            <a:off x="2710766" y="3491541"/>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0" name="Hexagon 29"/>
          <p:cNvSpPr/>
          <p:nvPr/>
        </p:nvSpPr>
        <p:spPr bwMode="auto">
          <a:xfrm>
            <a:off x="931054" y="2018258"/>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1" name="Hexagon 30"/>
          <p:cNvSpPr/>
          <p:nvPr/>
        </p:nvSpPr>
        <p:spPr bwMode="auto">
          <a:xfrm>
            <a:off x="940272" y="2752075"/>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 name="Hexagon 31"/>
          <p:cNvSpPr/>
          <p:nvPr/>
        </p:nvSpPr>
        <p:spPr bwMode="auto">
          <a:xfrm>
            <a:off x="947413" y="3460358"/>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TextBox 32"/>
          <p:cNvSpPr txBox="1"/>
          <p:nvPr/>
        </p:nvSpPr>
        <p:spPr>
          <a:xfrm>
            <a:off x="590151" y="4027170"/>
            <a:ext cx="1171737" cy="616363"/>
          </a:xfrm>
          <a:prstGeom prst="rect">
            <a:avLst/>
          </a:prstGeom>
          <a:noFill/>
        </p:spPr>
        <p:txBody>
          <a:bodyPr wrap="square" lIns="175761" tIns="140609" rIns="175761" bIns="140609" rtlCol="0">
            <a:spAutoFit/>
          </a:bodyPr>
          <a:lstStyle/>
          <a:p>
            <a:pPr defTabSz="896354">
              <a:lnSpc>
                <a:spcPct val="90000"/>
              </a:lnSpc>
              <a:spcAft>
                <a:spcPts val="576"/>
              </a:spcAft>
              <a:defRPr/>
            </a:pPr>
            <a:r>
              <a:rPr lang="en-US" sz="2400" dirty="0">
                <a:solidFill>
                  <a:srgbClr val="E7E6E6"/>
                </a:solidFill>
              </a:rPr>
              <a:t>App1</a:t>
            </a:r>
          </a:p>
        </p:txBody>
      </p:sp>
      <p:sp>
        <p:nvSpPr>
          <p:cNvPr id="34" name="TextBox 33"/>
          <p:cNvSpPr txBox="1"/>
          <p:nvPr/>
        </p:nvSpPr>
        <p:spPr>
          <a:xfrm>
            <a:off x="2376691" y="4027170"/>
            <a:ext cx="1171737" cy="616363"/>
          </a:xfrm>
          <a:prstGeom prst="rect">
            <a:avLst/>
          </a:prstGeom>
          <a:noFill/>
        </p:spPr>
        <p:txBody>
          <a:bodyPr wrap="square" lIns="175761" tIns="140609" rIns="175761" bIns="140609" rtlCol="0">
            <a:spAutoFit/>
          </a:bodyPr>
          <a:lstStyle/>
          <a:p>
            <a:pPr defTabSz="896354">
              <a:lnSpc>
                <a:spcPct val="90000"/>
              </a:lnSpc>
              <a:spcAft>
                <a:spcPts val="576"/>
              </a:spcAft>
              <a:defRPr/>
            </a:pPr>
            <a:r>
              <a:rPr lang="en-US" sz="2400" dirty="0">
                <a:solidFill>
                  <a:srgbClr val="E7E6E6"/>
                </a:solidFill>
              </a:rPr>
              <a:t>App2</a:t>
            </a:r>
          </a:p>
        </p:txBody>
      </p:sp>
      <p:sp>
        <p:nvSpPr>
          <p:cNvPr id="35" name="Hexagon 34"/>
          <p:cNvSpPr/>
          <p:nvPr/>
        </p:nvSpPr>
        <p:spPr bwMode="auto">
          <a:xfrm>
            <a:off x="2692929" y="2049926"/>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6" name="Hexagon 35"/>
          <p:cNvSpPr/>
          <p:nvPr/>
        </p:nvSpPr>
        <p:spPr bwMode="auto">
          <a:xfrm>
            <a:off x="2709296" y="2773784"/>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7" name="Hexagon 36"/>
          <p:cNvSpPr/>
          <p:nvPr/>
        </p:nvSpPr>
        <p:spPr bwMode="auto">
          <a:xfrm>
            <a:off x="2701486" y="3500071"/>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8" name="Title 2"/>
          <p:cNvSpPr>
            <a:spLocks noGrp="1"/>
          </p:cNvSpPr>
          <p:nvPr>
            <p:ph type="title"/>
          </p:nvPr>
        </p:nvSpPr>
        <p:spPr>
          <a:xfrm>
            <a:off x="457200" y="182880"/>
            <a:ext cx="10972800" cy="914400"/>
          </a:xfrm>
        </p:spPr>
        <p:txBody>
          <a:bodyPr>
            <a:normAutofit/>
          </a:bodyPr>
          <a:lstStyle/>
          <a:p>
            <a:pPr defTabSz="932742"/>
            <a:r>
              <a:rPr lang="en-US" sz="5200" spc="-102" dirty="0">
                <a:ln w="3175">
                  <a:noFill/>
                </a:ln>
                <a:solidFill>
                  <a:srgbClr val="E7E6E6"/>
                </a:solidFill>
                <a:ea typeface="+mn-ea"/>
                <a:cs typeface="Segoe UI" pitchFamily="34" charset="0"/>
              </a:rPr>
              <a:t>Service Fabric Microservices</a:t>
            </a:r>
          </a:p>
        </p:txBody>
      </p:sp>
      <p:cxnSp>
        <p:nvCxnSpPr>
          <p:cNvPr id="39" name="Straight Connector 38"/>
          <p:cNvCxnSpPr/>
          <p:nvPr/>
        </p:nvCxnSpPr>
        <p:spPr>
          <a:xfrm>
            <a:off x="3980553" y="1775149"/>
            <a:ext cx="0" cy="4948524"/>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65905" y="5912622"/>
            <a:ext cx="3531451" cy="622056"/>
          </a:xfrm>
          <a:prstGeom prst="rect">
            <a:avLst/>
          </a:prstGeom>
          <a:noFill/>
        </p:spPr>
        <p:txBody>
          <a:bodyPr wrap="square" lIns="179285" tIns="143428" rIns="179285" bIns="143428" rtlCol="0">
            <a:spAutoFit/>
          </a:bodyPr>
          <a:lstStyle/>
          <a:p>
            <a:pPr algn="ctr">
              <a:lnSpc>
                <a:spcPct val="90000"/>
              </a:lnSpc>
              <a:spcAft>
                <a:spcPts val="588"/>
              </a:spcAft>
            </a:pPr>
            <a:r>
              <a:rPr lang="en-US" sz="2400" dirty="0">
                <a:solidFill>
                  <a:srgbClr val="E7E6E6"/>
                </a:solidFill>
              </a:rPr>
              <a:t>App</a:t>
            </a:r>
            <a:r>
              <a:rPr lang="en-US" sz="2353" dirty="0"/>
              <a:t> </a:t>
            </a:r>
            <a:r>
              <a:rPr lang="en-US" sz="2400" dirty="0">
                <a:solidFill>
                  <a:srgbClr val="E7E6E6"/>
                </a:solidFill>
              </a:rPr>
              <a:t>Type</a:t>
            </a:r>
            <a:r>
              <a:rPr lang="en-US" sz="2353" dirty="0"/>
              <a:t> </a:t>
            </a:r>
            <a:r>
              <a:rPr lang="en-US" sz="2400" dirty="0">
                <a:solidFill>
                  <a:srgbClr val="E7E6E6"/>
                </a:solidFill>
              </a:rPr>
              <a:t>Packages</a:t>
            </a:r>
          </a:p>
        </p:txBody>
      </p:sp>
      <p:sp>
        <p:nvSpPr>
          <p:cNvPr id="41" name="TextBox 40"/>
          <p:cNvSpPr txBox="1"/>
          <p:nvPr/>
        </p:nvSpPr>
        <p:spPr>
          <a:xfrm>
            <a:off x="4287955" y="5912622"/>
            <a:ext cx="7404659" cy="622056"/>
          </a:xfrm>
          <a:prstGeom prst="rect">
            <a:avLst/>
          </a:prstGeom>
          <a:noFill/>
        </p:spPr>
        <p:txBody>
          <a:bodyPr wrap="square" lIns="179285" tIns="143428" rIns="179285" bIns="143428" rtlCol="0">
            <a:spAutoFit/>
          </a:bodyPr>
          <a:lstStyle/>
          <a:p>
            <a:pPr algn="ctr">
              <a:lnSpc>
                <a:spcPct val="90000"/>
              </a:lnSpc>
              <a:spcAft>
                <a:spcPts val="588"/>
              </a:spcAft>
            </a:pPr>
            <a:r>
              <a:rPr lang="en-US" sz="2400" dirty="0">
                <a:solidFill>
                  <a:srgbClr val="E7E6E6"/>
                </a:solidFill>
              </a:rPr>
              <a:t>Service</a:t>
            </a:r>
            <a:r>
              <a:rPr lang="en-US" sz="2353" dirty="0"/>
              <a:t> </a:t>
            </a:r>
            <a:r>
              <a:rPr lang="en-US" sz="2400" dirty="0">
                <a:solidFill>
                  <a:srgbClr val="E7E6E6"/>
                </a:solidFill>
              </a:rPr>
              <a:t>Fabric</a:t>
            </a:r>
            <a:r>
              <a:rPr lang="en-US" sz="2353" dirty="0"/>
              <a:t> </a:t>
            </a:r>
            <a:r>
              <a:rPr lang="en-US" sz="2400" dirty="0">
                <a:solidFill>
                  <a:srgbClr val="E7E6E6"/>
                </a:solidFill>
              </a:rPr>
              <a:t>Cluster</a:t>
            </a:r>
            <a:r>
              <a:rPr lang="en-US" sz="2353" dirty="0"/>
              <a:t> </a:t>
            </a:r>
            <a:r>
              <a:rPr lang="en-US" sz="2400" dirty="0">
                <a:solidFill>
                  <a:srgbClr val="E7E6E6"/>
                </a:solidFill>
              </a:rPr>
              <a:t>VMs</a:t>
            </a:r>
          </a:p>
        </p:txBody>
      </p:sp>
    </p:spTree>
    <p:extLst>
      <p:ext uri="{BB962C8B-B14F-4D97-AF65-F5344CB8AC3E}">
        <p14:creationId xmlns:p14="http://schemas.microsoft.com/office/powerpoint/2010/main" val="2621139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par>
                                <p:cTn id="31" presetID="1" presetClass="entr" presetSubtype="0" fill="hold" grpId="1"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1"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par>
                                <p:cTn id="41" presetID="1" presetClass="entr" presetSubtype="0" fill="hold" grpId="1"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grpId="1"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par>
                                <p:cTn id="45" presetID="1" presetClass="entr" presetSubtype="0" fill="hold" grpId="1"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1" nodeType="with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42" presetClass="path" presetSubtype="0" accel="50000" decel="50000" fill="hold" grpId="0" nodeType="clickEffect">
                                  <p:stCondLst>
                                    <p:cond delay="0"/>
                                  </p:stCondLst>
                                  <p:childTnLst>
                                    <p:animMotion origin="layout" path="M 3.125E-6 2.22222E-6 L 0.49987 0.02315 " pathEditMode="relative" rAng="0" ptsTypes="AA">
                                      <p:cBhvr>
                                        <p:cTn id="60" dur="2000" fill="hold"/>
                                        <p:tgtEl>
                                          <p:spTgt spid="14"/>
                                        </p:tgtEl>
                                        <p:attrNameLst>
                                          <p:attrName>ppt_x</p:attrName>
                                          <p:attrName>ppt_y</p:attrName>
                                        </p:attrNameLst>
                                      </p:cBhvr>
                                      <p:rCtr x="24987" y="1157"/>
                                    </p:animMotion>
                                  </p:childTnLst>
                                </p:cTn>
                              </p:par>
                              <p:par>
                                <p:cTn id="61" presetID="42" presetClass="path" presetSubtype="0" accel="50000" decel="50000" fill="hold" grpId="0" nodeType="withEffect">
                                  <p:stCondLst>
                                    <p:cond delay="0"/>
                                  </p:stCondLst>
                                  <p:childTnLst>
                                    <p:animMotion origin="layout" path="M 2.08333E-6 0.00209 L 0.63984 0.42593 " pathEditMode="relative" rAng="0" ptsTypes="AA">
                                      <p:cBhvr>
                                        <p:cTn id="62" dur="2000" fill="hold"/>
                                        <p:tgtEl>
                                          <p:spTgt spid="13"/>
                                        </p:tgtEl>
                                        <p:attrNameLst>
                                          <p:attrName>ppt_x</p:attrName>
                                          <p:attrName>ppt_y</p:attrName>
                                        </p:attrNameLst>
                                      </p:cBhvr>
                                      <p:rCtr x="31992" y="21181"/>
                                    </p:animMotion>
                                  </p:childTnLst>
                                </p:cTn>
                              </p:par>
                              <p:par>
                                <p:cTn id="63" presetID="42" presetClass="path" presetSubtype="0" accel="50000" decel="50000" fill="hold" grpId="0" nodeType="withEffect">
                                  <p:stCondLst>
                                    <p:cond delay="0"/>
                                  </p:stCondLst>
                                  <p:childTnLst>
                                    <p:animMotion origin="layout" path="M 0.0151 0.00394 L 0.51562 0.42593 " pathEditMode="relative" rAng="0" ptsTypes="AA">
                                      <p:cBhvr>
                                        <p:cTn id="64" dur="2000" fill="hold"/>
                                        <p:tgtEl>
                                          <p:spTgt spid="12"/>
                                        </p:tgtEl>
                                        <p:attrNameLst>
                                          <p:attrName>ppt_x</p:attrName>
                                          <p:attrName>ppt_y</p:attrName>
                                        </p:attrNameLst>
                                      </p:cBhvr>
                                      <p:rCtr x="25026" y="21088"/>
                                    </p:animMotion>
                                  </p:childTnLst>
                                </p:cTn>
                              </p:par>
                              <p:par>
                                <p:cTn id="65" presetID="42" presetClass="path" presetSubtype="0" accel="50000" decel="50000" fill="hold" grpId="0" nodeType="withEffect">
                                  <p:stCondLst>
                                    <p:cond delay="0"/>
                                  </p:stCondLst>
                                  <p:childTnLst>
                                    <p:animMotion origin="layout" path="M -6.25E-7 1.48148E-6 L 0.78399 0.11204 " pathEditMode="relative" rAng="0" ptsTypes="AA">
                                      <p:cBhvr>
                                        <p:cTn id="66" dur="2000" fill="hold"/>
                                        <p:tgtEl>
                                          <p:spTgt spid="17"/>
                                        </p:tgtEl>
                                        <p:attrNameLst>
                                          <p:attrName>ppt_x</p:attrName>
                                          <p:attrName>ppt_y</p:attrName>
                                        </p:attrNameLst>
                                      </p:cBhvr>
                                      <p:rCtr x="39193" y="5602"/>
                                    </p:animMotion>
                                  </p:childTnLst>
                                </p:cTn>
                              </p:par>
                              <p:par>
                                <p:cTn id="67" presetID="42" presetClass="path" presetSubtype="0" accel="50000" decel="50000" fill="hold" grpId="0" nodeType="withEffect">
                                  <p:stCondLst>
                                    <p:cond delay="0"/>
                                  </p:stCondLst>
                                  <p:childTnLst>
                                    <p:animMotion origin="layout" path="M -6.25E-7 4.44444E-6 L 0.77565 0.31828 " pathEditMode="relative" rAng="0" ptsTypes="AA">
                                      <p:cBhvr>
                                        <p:cTn id="68" dur="2000" fill="hold"/>
                                        <p:tgtEl>
                                          <p:spTgt spid="16"/>
                                        </p:tgtEl>
                                        <p:attrNameLst>
                                          <p:attrName>ppt_x</p:attrName>
                                          <p:attrName>ppt_y</p:attrName>
                                        </p:attrNameLst>
                                      </p:cBhvr>
                                      <p:rCtr x="38776" y="15903"/>
                                    </p:animMotion>
                                  </p:childTnLst>
                                </p:cTn>
                              </p:par>
                              <p:par>
                                <p:cTn id="69" presetID="42" presetClass="path" presetSubtype="0" accel="50000" decel="50000" fill="hold" grpId="0" nodeType="withEffect">
                                  <p:stCondLst>
                                    <p:cond delay="0"/>
                                  </p:stCondLst>
                                  <p:childTnLst>
                                    <p:animMotion origin="layout" path="M 1.66667E-6 4.44444E-6 L 0.5 0.10463 " pathEditMode="relative" rAng="0" ptsTypes="AA">
                                      <p:cBhvr>
                                        <p:cTn id="70" dur="2000" fill="hold"/>
                                        <p:tgtEl>
                                          <p:spTgt spid="15"/>
                                        </p:tgtEl>
                                        <p:attrNameLst>
                                          <p:attrName>ppt_x</p:attrName>
                                          <p:attrName>ppt_y</p:attrName>
                                        </p:attrNameLst>
                                      </p:cBhvr>
                                      <p:rCtr x="25000" y="5231"/>
                                    </p:animMotion>
                                  </p:childTnLst>
                                </p:cTn>
                              </p:par>
                              <p:par>
                                <p:cTn id="71" presetID="42" presetClass="path" presetSubtype="0" accel="50000" decel="50000" fill="hold" grpId="0" nodeType="withEffect">
                                  <p:stCondLst>
                                    <p:cond delay="0"/>
                                  </p:stCondLst>
                                  <p:childTnLst>
                                    <p:animMotion origin="layout" path="M -6.25E-7 2.96296E-6 L 0.71315 -0.19121 " pathEditMode="relative" rAng="0" ptsTypes="AA">
                                      <p:cBhvr>
                                        <p:cTn id="72" dur="2000" fill="hold"/>
                                        <p:tgtEl>
                                          <p:spTgt spid="20"/>
                                        </p:tgtEl>
                                        <p:attrNameLst>
                                          <p:attrName>ppt_x</p:attrName>
                                          <p:attrName>ppt_y</p:attrName>
                                        </p:attrNameLst>
                                      </p:cBhvr>
                                      <p:rCtr x="35651" y="-9560"/>
                                    </p:animMotion>
                                  </p:childTnLst>
                                </p:cTn>
                              </p:par>
                              <p:par>
                                <p:cTn id="73" presetID="42" presetClass="path" presetSubtype="0" accel="50000" decel="50000" fill="hold" grpId="0" nodeType="withEffect">
                                  <p:stCondLst>
                                    <p:cond delay="0"/>
                                  </p:stCondLst>
                                  <p:childTnLst>
                                    <p:animMotion origin="layout" path="M -6.25E-7 0.01296 L 0.35703 0.2081 " pathEditMode="relative" rAng="0" ptsTypes="AA">
                                      <p:cBhvr>
                                        <p:cTn id="74" dur="2000" fill="hold"/>
                                        <p:tgtEl>
                                          <p:spTgt spid="19"/>
                                        </p:tgtEl>
                                        <p:attrNameLst>
                                          <p:attrName>ppt_x</p:attrName>
                                          <p:attrName>ppt_y</p:attrName>
                                        </p:attrNameLst>
                                      </p:cBhvr>
                                      <p:rCtr x="17852" y="9745"/>
                                    </p:animMotion>
                                  </p:childTnLst>
                                </p:cTn>
                              </p:par>
                              <p:par>
                                <p:cTn id="75" presetID="42" presetClass="path" presetSubtype="0" accel="50000" decel="50000" fill="hold" grpId="0" nodeType="withEffect">
                                  <p:stCondLst>
                                    <p:cond delay="0"/>
                                  </p:stCondLst>
                                  <p:childTnLst>
                                    <p:animMotion origin="layout" path="M 1.66667E-6 4.44444E-6 L 0.70104 0.21875 " pathEditMode="relative" rAng="0" ptsTypes="AA">
                                      <p:cBhvr>
                                        <p:cTn id="76" dur="2000" fill="hold"/>
                                        <p:tgtEl>
                                          <p:spTgt spid="18"/>
                                        </p:tgtEl>
                                        <p:attrNameLst>
                                          <p:attrName>ppt_x</p:attrName>
                                          <p:attrName>ppt_y</p:attrName>
                                        </p:attrNameLst>
                                      </p:cBhvr>
                                      <p:rCtr x="35052" y="10926"/>
                                    </p:animMotion>
                                  </p:childTnLst>
                                </p:cTn>
                              </p:par>
                              <p:par>
                                <p:cTn id="77" presetID="42" presetClass="path" presetSubtype="0" accel="50000" decel="50000" fill="hold" grpId="0" nodeType="withEffect">
                                  <p:stCondLst>
                                    <p:cond delay="0"/>
                                  </p:stCondLst>
                                  <p:childTnLst>
                                    <p:animMotion origin="layout" path="M 5E-6 2.22222E-6 L 0.49584 0.02245 " pathEditMode="relative" rAng="0" ptsTypes="AA">
                                      <p:cBhvr>
                                        <p:cTn id="78" dur="2000" fill="hold"/>
                                        <p:tgtEl>
                                          <p:spTgt spid="23"/>
                                        </p:tgtEl>
                                        <p:attrNameLst>
                                          <p:attrName>ppt_x</p:attrName>
                                          <p:attrName>ppt_y</p:attrName>
                                        </p:attrNameLst>
                                      </p:cBhvr>
                                      <p:rCtr x="24792" y="1111"/>
                                    </p:animMotion>
                                  </p:childTnLst>
                                </p:cTn>
                              </p:par>
                              <p:par>
                                <p:cTn id="79" presetID="42" presetClass="path" presetSubtype="0" accel="50000" decel="50000" fill="hold" grpId="0" nodeType="withEffect">
                                  <p:stCondLst>
                                    <p:cond delay="0"/>
                                  </p:stCondLst>
                                  <p:childTnLst>
                                    <p:animMotion origin="layout" path="M 5E-6 -4.81481E-6 L 0.49584 0.21575 " pathEditMode="relative" rAng="0" ptsTypes="AA">
                                      <p:cBhvr>
                                        <p:cTn id="80" dur="2000" fill="hold"/>
                                        <p:tgtEl>
                                          <p:spTgt spid="22"/>
                                        </p:tgtEl>
                                        <p:attrNameLst>
                                          <p:attrName>ppt_x</p:attrName>
                                          <p:attrName>ppt_y</p:attrName>
                                        </p:attrNameLst>
                                      </p:cBhvr>
                                      <p:rCtr x="24792" y="10787"/>
                                    </p:animMotion>
                                  </p:childTnLst>
                                </p:cTn>
                              </p:par>
                              <p:par>
                                <p:cTn id="81" presetID="42" presetClass="path" presetSubtype="0" accel="50000" decel="50000" fill="hold" grpId="0" nodeType="withEffect">
                                  <p:stCondLst>
                                    <p:cond delay="0"/>
                                  </p:stCondLst>
                                  <p:childTnLst>
                                    <p:animMotion origin="layout" path="M -0.00364 0.0095 L 0.20235 0.21274 " pathEditMode="relative" rAng="0" ptsTypes="AA">
                                      <p:cBhvr>
                                        <p:cTn id="82" dur="2000" fill="hold"/>
                                        <p:tgtEl>
                                          <p:spTgt spid="21"/>
                                        </p:tgtEl>
                                        <p:attrNameLst>
                                          <p:attrName>ppt_x</p:attrName>
                                          <p:attrName>ppt_y</p:attrName>
                                        </p:attrNameLst>
                                      </p:cBhvr>
                                      <p:rCtr x="10299" y="10162"/>
                                    </p:animMotion>
                                  </p:childTnLst>
                                </p:cTn>
                              </p:par>
                              <p:par>
                                <p:cTn id="83" presetID="42" presetClass="path" presetSubtype="0" accel="50000" decel="50000" fill="hold" grpId="0" nodeType="withEffect">
                                  <p:stCondLst>
                                    <p:cond delay="0"/>
                                  </p:stCondLst>
                                  <p:childTnLst>
                                    <p:animMotion origin="layout" path="M 0.00052 -0.10648 L 0.20052 -0.09167 " pathEditMode="relative" rAng="0" ptsTypes="AA">
                                      <p:cBhvr>
                                        <p:cTn id="84" dur="2000" fill="hold"/>
                                        <p:tgtEl>
                                          <p:spTgt spid="26"/>
                                        </p:tgtEl>
                                        <p:attrNameLst>
                                          <p:attrName>ppt_x</p:attrName>
                                          <p:attrName>ppt_y</p:attrName>
                                        </p:attrNameLst>
                                      </p:cBhvr>
                                      <p:rCtr x="10000" y="741"/>
                                    </p:animMotion>
                                  </p:childTnLst>
                                </p:cTn>
                              </p:par>
                              <p:par>
                                <p:cTn id="85" presetID="42" presetClass="path" presetSubtype="0" accel="50000" decel="50000" fill="hold" grpId="0" nodeType="withEffect">
                                  <p:stCondLst>
                                    <p:cond delay="0"/>
                                  </p:stCondLst>
                                  <p:childTnLst>
                                    <p:animMotion origin="layout" path="M -2.29167E-6 0.01111 L 0.2819 0.10903 " pathEditMode="relative" rAng="0" ptsTypes="AA">
                                      <p:cBhvr>
                                        <p:cTn id="86" dur="2000" fill="hold"/>
                                        <p:tgtEl>
                                          <p:spTgt spid="25"/>
                                        </p:tgtEl>
                                        <p:attrNameLst>
                                          <p:attrName>ppt_x</p:attrName>
                                          <p:attrName>ppt_y</p:attrName>
                                        </p:attrNameLst>
                                      </p:cBhvr>
                                      <p:rCtr x="14089" y="4884"/>
                                    </p:animMotion>
                                  </p:childTnLst>
                                </p:cTn>
                              </p:par>
                              <p:par>
                                <p:cTn id="87" presetID="42" presetClass="path" presetSubtype="0" accel="50000" decel="50000" fill="hold" grpId="0" nodeType="withEffect">
                                  <p:stCondLst>
                                    <p:cond delay="0"/>
                                  </p:stCondLst>
                                  <p:childTnLst>
                                    <p:animMotion origin="layout" path="M -1.66667E-6 3.7037E-7 L 0.28594 0.3125 " pathEditMode="relative" rAng="0" ptsTypes="AA">
                                      <p:cBhvr>
                                        <p:cTn id="88" dur="2000" fill="hold"/>
                                        <p:tgtEl>
                                          <p:spTgt spid="24"/>
                                        </p:tgtEl>
                                        <p:attrNameLst>
                                          <p:attrName>ppt_x</p:attrName>
                                          <p:attrName>ppt_y</p:attrName>
                                        </p:attrNameLst>
                                      </p:cBhvr>
                                      <p:rCtr x="14323" y="15208"/>
                                    </p:animMotion>
                                  </p:childTnLst>
                                </p:cTn>
                              </p:par>
                              <p:par>
                                <p:cTn id="89" presetID="42" presetClass="path" presetSubtype="0" accel="50000" decel="50000" fill="hold" grpId="0" nodeType="withEffect">
                                  <p:stCondLst>
                                    <p:cond delay="0"/>
                                  </p:stCondLst>
                                  <p:childTnLst>
                                    <p:animMotion origin="layout" path="M 3.54167E-6 4.81481E-6 L 0.64492 -0.19121 " pathEditMode="relative" rAng="0" ptsTypes="AA">
                                      <p:cBhvr>
                                        <p:cTn id="90" dur="2000" fill="hold"/>
                                        <p:tgtEl>
                                          <p:spTgt spid="29"/>
                                        </p:tgtEl>
                                        <p:attrNameLst>
                                          <p:attrName>ppt_x</p:attrName>
                                          <p:attrName>ppt_y</p:attrName>
                                        </p:attrNameLst>
                                      </p:cBhvr>
                                      <p:rCtr x="32240" y="-9560"/>
                                    </p:animMotion>
                                  </p:childTnLst>
                                </p:cTn>
                              </p:par>
                              <p:par>
                                <p:cTn id="91" presetID="42" presetClass="path" presetSubtype="0" accel="50000" decel="50000" fill="hold" grpId="0" nodeType="withEffect">
                                  <p:stCondLst>
                                    <p:cond delay="0"/>
                                  </p:stCondLst>
                                  <p:childTnLst>
                                    <p:animMotion origin="layout" path="M -3.95833E-6 -4.07407E-6 L 0.56941 0.00024 " pathEditMode="relative" rAng="0" ptsTypes="AA">
                                      <p:cBhvr>
                                        <p:cTn id="92" dur="2000" fill="hold"/>
                                        <p:tgtEl>
                                          <p:spTgt spid="28"/>
                                        </p:tgtEl>
                                        <p:attrNameLst>
                                          <p:attrName>ppt_x</p:attrName>
                                          <p:attrName>ppt_y</p:attrName>
                                        </p:attrNameLst>
                                      </p:cBhvr>
                                      <p:rCtr x="28464" y="0"/>
                                    </p:animMotion>
                                  </p:childTnLst>
                                </p:cTn>
                              </p:par>
                              <p:par>
                                <p:cTn id="93" presetID="42" presetClass="path" presetSubtype="0" accel="50000" decel="50000" fill="hold" grpId="0" nodeType="withEffect">
                                  <p:stCondLst>
                                    <p:cond delay="0"/>
                                  </p:stCondLst>
                                  <p:childTnLst>
                                    <p:animMotion origin="layout" path="M -2.5E-6 2.22222E-6 L 0.27761 -0.19653 " pathEditMode="relative" rAng="0" ptsTypes="AA">
                                      <p:cBhvr>
                                        <p:cTn id="94" dur="2000" fill="hold"/>
                                        <p:tgtEl>
                                          <p:spTgt spid="27"/>
                                        </p:tgtEl>
                                        <p:attrNameLst>
                                          <p:attrName>ppt_x</p:attrName>
                                          <p:attrName>ppt_y</p:attrName>
                                        </p:attrNameLst>
                                      </p:cBhvr>
                                      <p:rCtr x="1388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1" grpId="0" animBg="1"/>
      <p:bldP spid="32" grpId="0" animBg="1"/>
      <p:bldP spid="33" grpId="0"/>
      <p:bldP spid="34" grpId="0"/>
      <p:bldP spid="35" grpId="0" animBg="1"/>
      <p:bldP spid="36" grpId="0" animBg="1"/>
      <p:bldP spid="3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079784" y="2906011"/>
            <a:ext cx="10034748" cy="899665"/>
          </a:xfrm>
        </p:spPr>
        <p:txBody>
          <a:bodyPr/>
          <a:lstStyle/>
          <a:p>
            <a:pPr algn="ctr"/>
            <a:r>
              <a:rPr lang="en-US" dirty="0">
                <a:solidFill>
                  <a:srgbClr val="E7E6E6"/>
                </a:solidFill>
              </a:rPr>
              <a:t>Service Fabric Programming Models</a:t>
            </a:r>
          </a:p>
        </p:txBody>
      </p:sp>
      <p:pic>
        <p:nvPicPr>
          <p:cNvPr id="24" name="Picture 2" descr="http://www.yintongzhengxin.com/images/ourTeam/logoWithShado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25898" y="462620"/>
            <a:ext cx="809363" cy="809363"/>
          </a:xfrm>
          <a:prstGeom prst="rect">
            <a:avLst/>
          </a:prstGeom>
          <a:noFill/>
          <a:effectLst>
            <a:softEdge rad="127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746898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48586" y="1456887"/>
            <a:ext cx="3137453" cy="1344623"/>
          </a:xfrm>
          <a:prstGeom prst="rect">
            <a:avLst/>
          </a:prstGeom>
          <a:noFill/>
        </p:spPr>
        <p:txBody>
          <a:bodyPr wrap="square" lIns="179285" tIns="143428" rIns="179285" bIns="143428" rtlCol="0">
            <a:noAutofit/>
          </a:bodyPr>
          <a:lstStyle/>
          <a:p>
            <a:pPr>
              <a:lnSpc>
                <a:spcPct val="90000"/>
              </a:lnSpc>
              <a:spcAft>
                <a:spcPts val="588"/>
              </a:spcAft>
            </a:pPr>
            <a:endParaRPr lang="en-US" sz="2353" dirty="0">
              <a:gradFill>
                <a:gsLst>
                  <a:gs pos="2917">
                    <a:schemeClr val="tx1"/>
                  </a:gs>
                  <a:gs pos="30000">
                    <a:schemeClr val="tx1"/>
                  </a:gs>
                </a:gsLst>
                <a:lin ang="5400000" scaled="0"/>
              </a:gradFill>
            </a:endParaRPr>
          </a:p>
        </p:txBody>
      </p:sp>
      <p:sp>
        <p:nvSpPr>
          <p:cNvPr id="5" name="Rectangle 4"/>
          <p:cNvSpPr/>
          <p:nvPr/>
        </p:nvSpPr>
        <p:spPr bwMode="auto">
          <a:xfrm>
            <a:off x="269241" y="1456887"/>
            <a:ext cx="3742594" cy="4809002"/>
          </a:xfrm>
          <a:prstGeom prst="rect">
            <a:avLst/>
          </a:prstGeom>
          <a:solidFill>
            <a:schemeClr val="tx1">
              <a:lumMod val="65000"/>
              <a:lumOff val="3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400" b="1" u="sng" dirty="0">
                <a:solidFill>
                  <a:srgbClr val="E7E6E6"/>
                </a:solidFill>
                <a:ea typeface="Segoe UI" pitchFamily="34" charset="0"/>
                <a:cs typeface="Segoe UI" pitchFamily="34" charset="0"/>
              </a:rPr>
              <a:t>Guest Executables</a:t>
            </a:r>
          </a:p>
          <a:p>
            <a:pPr algn="ctr" defTabSz="914102" fontAlgn="base">
              <a:lnSpc>
                <a:spcPct val="90000"/>
              </a:lnSpc>
              <a:spcBef>
                <a:spcPct val="0"/>
              </a:spcBef>
              <a:spcAft>
                <a:spcPct val="0"/>
              </a:spcAft>
            </a:pPr>
            <a:endParaRPr lang="en-US" b="1" dirty="0">
              <a:solidFill>
                <a:srgbClr val="E7E6E6"/>
              </a:solidFill>
              <a:ea typeface="Segoe UI" pitchFamily="34" charset="0"/>
              <a:cs typeface="Segoe UI" pitchFamily="34" charset="0"/>
            </a:endParaRP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Bring any exe</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Any language</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Any programming model</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Packaged as Application</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Gets versioning, upgrade, monitoring, health, etc.</a:t>
            </a:r>
          </a:p>
        </p:txBody>
      </p:sp>
      <p:sp>
        <p:nvSpPr>
          <p:cNvPr id="6" name="Rectangle 5"/>
          <p:cNvSpPr/>
          <p:nvPr/>
        </p:nvSpPr>
        <p:spPr bwMode="auto">
          <a:xfrm>
            <a:off x="4197840" y="1456887"/>
            <a:ext cx="3796318" cy="4809002"/>
          </a:xfrm>
          <a:prstGeom prst="rect">
            <a:avLst/>
          </a:prstGeom>
          <a:ln>
            <a:noFill/>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400" b="1" u="sng" dirty="0">
                <a:solidFill>
                  <a:srgbClr val="E7E6E6"/>
                </a:solidFill>
                <a:ea typeface="Segoe UI" pitchFamily="34" charset="0"/>
                <a:cs typeface="Segoe UI" pitchFamily="34" charset="0"/>
              </a:rPr>
              <a:t>Reliable Services</a:t>
            </a:r>
          </a:p>
          <a:p>
            <a:pPr algn="ctr" defTabSz="914102" fontAlgn="base">
              <a:lnSpc>
                <a:spcPct val="90000"/>
              </a:lnSpc>
              <a:spcBef>
                <a:spcPct val="0"/>
              </a:spcBef>
              <a:spcAft>
                <a:spcPct val="0"/>
              </a:spcAft>
            </a:pPr>
            <a:endParaRPr lang="en-US" b="1" u="sng" dirty="0">
              <a:solidFill>
                <a:srgbClr val="E7E6E6"/>
              </a:solidFill>
              <a:ea typeface="Segoe UI" pitchFamily="34" charset="0"/>
              <a:cs typeface="Segoe UI" pitchFamily="34" charset="0"/>
            </a:endParaRP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Stateless &amp; stateful services</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Concurrent, granular state changes</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Use of the Reliable Collections</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Transactions across collections</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Full platform integration </a:t>
            </a:r>
          </a:p>
        </p:txBody>
      </p:sp>
      <p:sp>
        <p:nvSpPr>
          <p:cNvPr id="7" name="Rectangle 6"/>
          <p:cNvSpPr/>
          <p:nvPr/>
        </p:nvSpPr>
        <p:spPr bwMode="auto">
          <a:xfrm>
            <a:off x="8180163" y="1456887"/>
            <a:ext cx="3796318" cy="4809002"/>
          </a:xfrm>
          <a:prstGeom prst="rect">
            <a:avLst/>
          </a:prstGeom>
          <a:solidFill>
            <a:srgbClr val="0372ED"/>
          </a:solidFill>
          <a:ln/>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400" b="1" u="sng" dirty="0">
                <a:solidFill>
                  <a:srgbClr val="E7E6E6"/>
                </a:solidFill>
                <a:ea typeface="Segoe UI" pitchFamily="34" charset="0"/>
                <a:cs typeface="Segoe UI" pitchFamily="34" charset="0"/>
              </a:rPr>
              <a:t>Reliable Actors</a:t>
            </a:r>
          </a:p>
          <a:p>
            <a:pPr algn="ctr" defTabSz="914102" fontAlgn="base">
              <a:lnSpc>
                <a:spcPct val="90000"/>
              </a:lnSpc>
              <a:spcBef>
                <a:spcPct val="0"/>
              </a:spcBef>
              <a:spcAft>
                <a:spcPct val="0"/>
              </a:spcAft>
            </a:pPr>
            <a:endParaRPr lang="en-US" b="1" u="sng" dirty="0">
              <a:solidFill>
                <a:srgbClr val="E7E6E6"/>
              </a:solidFill>
              <a:ea typeface="Segoe UI" pitchFamily="34" charset="0"/>
              <a:cs typeface="Segoe UI" pitchFamily="34" charset="0"/>
            </a:endParaRP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Stateless &amp; stateful actor objects</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Simplified programming model</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Single Threaded model</a:t>
            </a:r>
          </a:p>
          <a:p>
            <a:pPr marL="336145" indent="-336145" defTabSz="914102" fontAlgn="base">
              <a:lnSpc>
                <a:spcPct val="150000"/>
              </a:lnSpc>
              <a:spcBef>
                <a:spcPct val="0"/>
              </a:spcBef>
              <a:spcAft>
                <a:spcPct val="0"/>
              </a:spcAft>
              <a:buFont typeface="Arial" panose="020B0604020202020204" pitchFamily="34" charset="0"/>
              <a:buChar char="•"/>
            </a:pPr>
            <a:r>
              <a:rPr lang="en-US" dirty="0">
                <a:solidFill>
                  <a:srgbClr val="E7E6E6"/>
                </a:solidFill>
                <a:ea typeface="Segoe UI" pitchFamily="34" charset="0"/>
                <a:cs typeface="Segoe UI" pitchFamily="34" charset="0"/>
              </a:rPr>
              <a:t>Great for scaled out compute and state</a:t>
            </a:r>
          </a:p>
          <a:p>
            <a:pPr marL="336145" indent="-336145" defTabSz="914102" fontAlgn="base">
              <a:lnSpc>
                <a:spcPct val="150000"/>
              </a:lnSpc>
              <a:spcBef>
                <a:spcPct val="0"/>
              </a:spcBef>
              <a:spcAft>
                <a:spcPct val="0"/>
              </a:spcAft>
              <a:buFont typeface="Arial" panose="020B0604020202020204" pitchFamily="34" charset="0"/>
              <a:buChar char="•"/>
            </a:pPr>
            <a:endParaRPr lang="en-US" b="1" dirty="0">
              <a:solidFill>
                <a:schemeClr val="tx1"/>
              </a:solidFill>
              <a:ea typeface="Segoe UI" pitchFamily="34" charset="0"/>
              <a:cs typeface="Segoe UI" pitchFamily="34" charset="0"/>
            </a:endParaRPr>
          </a:p>
          <a:p>
            <a:pPr algn="ctr" defTabSz="914102" fontAlgn="base">
              <a:lnSpc>
                <a:spcPct val="90000"/>
              </a:lnSpc>
              <a:spcBef>
                <a:spcPct val="0"/>
              </a:spcBef>
              <a:spcAft>
                <a:spcPct val="0"/>
              </a:spcAft>
            </a:pPr>
            <a:endParaRPr lang="en-US" b="1" u="sng" dirty="0">
              <a:solidFill>
                <a:schemeClr val="tx1"/>
              </a:solidFill>
              <a:ea typeface="Segoe UI" pitchFamily="34" charset="0"/>
              <a:cs typeface="Segoe UI" pitchFamily="34" charset="0"/>
            </a:endParaRPr>
          </a:p>
        </p:txBody>
      </p:sp>
      <p:sp>
        <p:nvSpPr>
          <p:cNvPr id="9" name="Title 8"/>
          <p:cNvSpPr>
            <a:spLocks noGrp="1"/>
          </p:cNvSpPr>
          <p:nvPr>
            <p:ph type="title"/>
          </p:nvPr>
        </p:nvSpPr>
        <p:spPr>
          <a:xfrm>
            <a:off x="457198" y="182883"/>
            <a:ext cx="10972800" cy="914400"/>
          </a:xfrm>
        </p:spPr>
        <p:txBody>
          <a:bodyPr>
            <a:normAutofit/>
          </a:bodyPr>
          <a:lstStyle/>
          <a:p>
            <a:r>
              <a:rPr lang="en-US" sz="5200" spc="-102" dirty="0">
                <a:ln w="3175">
                  <a:noFill/>
                </a:ln>
                <a:solidFill>
                  <a:srgbClr val="E7E6E6"/>
                </a:solidFill>
                <a:ea typeface="+mn-ea"/>
                <a:cs typeface="Segoe UI" pitchFamily="34" charset="0"/>
              </a:rPr>
              <a:t>Service Fabric Programming Models</a:t>
            </a:r>
            <a:endParaRPr lang="en-US" dirty="0"/>
          </a:p>
        </p:txBody>
      </p:sp>
    </p:spTree>
    <p:extLst>
      <p:ext uri="{BB962C8B-B14F-4D97-AF65-F5344CB8AC3E}">
        <p14:creationId xmlns:p14="http://schemas.microsoft.com/office/powerpoint/2010/main" val="13861445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320" y="1005840"/>
            <a:ext cx="11653523" cy="1677599"/>
          </a:xfrm>
        </p:spPr>
        <p:txBody>
          <a:bodyPr/>
          <a:lstStyle/>
          <a:p>
            <a:pPr marL="342900" indent="-342900">
              <a:buFont typeface="Arial" panose="020B0604020202020204" pitchFamily="34" charset="0"/>
              <a:buChar char="•"/>
            </a:pPr>
            <a:r>
              <a:rPr lang="en-US" sz="2400" dirty="0">
                <a:solidFill>
                  <a:srgbClr val="E7E6E6"/>
                </a:solidFill>
              </a:rPr>
              <a:t>N</a:t>
            </a:r>
            <a:r>
              <a:rPr lang="en-US" altLang="zh-CN" sz="2400" dirty="0">
                <a:solidFill>
                  <a:srgbClr val="E7E6E6"/>
                </a:solidFill>
              </a:rPr>
              <a:t>o state or stores state externally</a:t>
            </a:r>
            <a:endParaRPr lang="en-US" sz="2400" dirty="0">
              <a:solidFill>
                <a:srgbClr val="E7E6E6"/>
              </a:solidFill>
            </a:endParaRPr>
          </a:p>
          <a:p>
            <a:pPr marL="342900" indent="-342900">
              <a:buFont typeface="Arial" panose="020B0604020202020204" pitchFamily="34" charset="0"/>
              <a:buChar char="•"/>
            </a:pPr>
            <a:r>
              <a:rPr lang="en-US" sz="2400" dirty="0">
                <a:solidFill>
                  <a:srgbClr val="E7E6E6"/>
                </a:solidFill>
              </a:rPr>
              <a:t>U</a:t>
            </a:r>
            <a:r>
              <a:rPr lang="en-US" altLang="zh-CN" sz="2400" dirty="0">
                <a:solidFill>
                  <a:srgbClr val="E7E6E6"/>
                </a:solidFill>
              </a:rPr>
              <a:t>sed to host web front end (Asp.Net Web API) or simple biz service</a:t>
            </a:r>
          </a:p>
          <a:p>
            <a:pPr marL="342900" indent="-342900">
              <a:buFont typeface="Arial" panose="020B0604020202020204" pitchFamily="34" charset="0"/>
              <a:buChar char="•"/>
            </a:pPr>
            <a:r>
              <a:rPr lang="en-US" sz="2400" dirty="0">
                <a:solidFill>
                  <a:schemeClr val="bg2"/>
                </a:solidFill>
              </a:rPr>
              <a:t>O</a:t>
            </a:r>
            <a:r>
              <a:rPr lang="en-US" altLang="zh-CN" sz="2400" dirty="0">
                <a:solidFill>
                  <a:schemeClr val="bg2"/>
                </a:solidFill>
              </a:rPr>
              <a:t>nly Instance;</a:t>
            </a:r>
            <a:r>
              <a:rPr lang="zh-CN" altLang="en-US" sz="2400" dirty="0">
                <a:solidFill>
                  <a:schemeClr val="bg2"/>
                </a:solidFill>
              </a:rPr>
              <a:t> </a:t>
            </a:r>
            <a:r>
              <a:rPr lang="en-US" sz="2400" dirty="0">
                <a:solidFill>
                  <a:srgbClr val="FF0000"/>
                </a:solidFill>
              </a:rPr>
              <a:t>DO NOT </a:t>
            </a:r>
            <a:r>
              <a:rPr lang="en-US" altLang="zh-CN" sz="2400" dirty="0">
                <a:solidFill>
                  <a:srgbClr val="FF0000"/>
                </a:solidFill>
              </a:rPr>
              <a:t>USE</a:t>
            </a:r>
            <a:r>
              <a:rPr lang="en-US" altLang="zh-CN" sz="2400" dirty="0">
                <a:solidFill>
                  <a:srgbClr val="E7E6E6"/>
                </a:solidFill>
              </a:rPr>
              <a:t> Partition and </a:t>
            </a:r>
            <a:r>
              <a:rPr lang="en-US" sz="2400" dirty="0">
                <a:solidFill>
                  <a:srgbClr val="E7E6E6"/>
                </a:solidFill>
              </a:rPr>
              <a:t>Replica</a:t>
            </a:r>
          </a:p>
        </p:txBody>
      </p:sp>
      <p:sp>
        <p:nvSpPr>
          <p:cNvPr id="3" name="Title 2"/>
          <p:cNvSpPr>
            <a:spLocks noGrp="1"/>
          </p:cNvSpPr>
          <p:nvPr>
            <p:ph type="title"/>
          </p:nvPr>
        </p:nvSpPr>
        <p:spPr>
          <a:xfrm>
            <a:off x="457200" y="182880"/>
            <a:ext cx="10972800" cy="914400"/>
          </a:xfrm>
        </p:spPr>
        <p:txBody>
          <a:bodyPr>
            <a:normAutofit/>
          </a:bodyPr>
          <a:lstStyle/>
          <a:p>
            <a:pPr defTabSz="932742"/>
            <a:r>
              <a:rPr lang="en-US" sz="5200" spc="-102" dirty="0">
                <a:ln w="3175">
                  <a:noFill/>
                </a:ln>
                <a:solidFill>
                  <a:srgbClr val="E7E6E6"/>
                </a:solidFill>
                <a:ea typeface="+mn-ea"/>
                <a:cs typeface="Segoe UI" pitchFamily="34" charset="0"/>
              </a:rPr>
              <a:t>S</a:t>
            </a:r>
            <a:r>
              <a:rPr lang="en-US" altLang="zh-CN" sz="5200" spc="-102" dirty="0">
                <a:ln w="3175">
                  <a:noFill/>
                </a:ln>
                <a:solidFill>
                  <a:srgbClr val="E7E6E6"/>
                </a:solidFill>
                <a:ea typeface="+mn-ea"/>
                <a:cs typeface="Segoe UI" pitchFamily="34" charset="0"/>
              </a:rPr>
              <a:t>tateless </a:t>
            </a:r>
            <a:r>
              <a:rPr lang="en-US" sz="5200" spc="-102" dirty="0">
                <a:ln w="3175">
                  <a:noFill/>
                </a:ln>
                <a:solidFill>
                  <a:srgbClr val="E7E6E6"/>
                </a:solidFill>
                <a:ea typeface="+mn-ea"/>
                <a:cs typeface="Segoe UI" pitchFamily="34" charset="0"/>
              </a:rPr>
              <a:t>Reliable Service</a:t>
            </a:r>
          </a:p>
        </p:txBody>
      </p:sp>
      <p:sp>
        <p:nvSpPr>
          <p:cNvPr id="4" name="Rectangle 3"/>
          <p:cNvSpPr/>
          <p:nvPr/>
        </p:nvSpPr>
        <p:spPr bwMode="auto">
          <a:xfrm>
            <a:off x="1354011" y="4486164"/>
            <a:ext cx="2741739" cy="597617"/>
          </a:xfrm>
          <a:prstGeom prst="rect">
            <a:avLst/>
          </a:prstGeom>
          <a:solidFill>
            <a:srgbClr val="1CB5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Load Balancer</a:t>
            </a:r>
          </a:p>
        </p:txBody>
      </p:sp>
      <p:sp>
        <p:nvSpPr>
          <p:cNvPr id="22" name="Rectangle 21"/>
          <p:cNvSpPr/>
          <p:nvPr/>
        </p:nvSpPr>
        <p:spPr bwMode="auto">
          <a:xfrm>
            <a:off x="7211155" y="3584802"/>
            <a:ext cx="2741739" cy="597617"/>
          </a:xfrm>
          <a:prstGeom prst="rect">
            <a:avLst/>
          </a:prstGeom>
          <a:solidFill>
            <a:srgbClr val="1CB5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Instance A</a:t>
            </a:r>
          </a:p>
        </p:txBody>
      </p:sp>
      <p:sp>
        <p:nvSpPr>
          <p:cNvPr id="23" name="Rectangle 22"/>
          <p:cNvSpPr/>
          <p:nvPr/>
        </p:nvSpPr>
        <p:spPr bwMode="auto">
          <a:xfrm>
            <a:off x="7211155" y="4486165"/>
            <a:ext cx="2741739" cy="597617"/>
          </a:xfrm>
          <a:prstGeom prst="rect">
            <a:avLst/>
          </a:prstGeom>
          <a:solidFill>
            <a:srgbClr val="1CB5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Instance B</a:t>
            </a:r>
          </a:p>
        </p:txBody>
      </p:sp>
      <p:sp>
        <p:nvSpPr>
          <p:cNvPr id="24" name="Rectangle 23"/>
          <p:cNvSpPr/>
          <p:nvPr/>
        </p:nvSpPr>
        <p:spPr bwMode="auto">
          <a:xfrm>
            <a:off x="7211155" y="5387528"/>
            <a:ext cx="2741739" cy="597617"/>
          </a:xfrm>
          <a:prstGeom prst="rect">
            <a:avLst/>
          </a:prstGeom>
          <a:solidFill>
            <a:srgbClr val="1CB5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0">
                      <a:srgbClr val="FFFFFF"/>
                    </a:gs>
                    <a:gs pos="100000">
                      <a:srgbClr val="FFFFFF"/>
                    </a:gs>
                  </a:gsLst>
                  <a:lin ang="5400000" scaled="0"/>
                </a:gradFill>
              </a:rPr>
              <a:t>Instance C</a:t>
            </a:r>
          </a:p>
        </p:txBody>
      </p:sp>
      <p:cxnSp>
        <p:nvCxnSpPr>
          <p:cNvPr id="19" name="Straight Connector 18"/>
          <p:cNvCxnSpPr>
            <a:endCxn id="4" idx="1"/>
          </p:cNvCxnSpPr>
          <p:nvPr/>
        </p:nvCxnSpPr>
        <p:spPr>
          <a:xfrm>
            <a:off x="457200" y="4784972"/>
            <a:ext cx="896811" cy="1"/>
          </a:xfrm>
          <a:prstGeom prst="line">
            <a:avLst/>
          </a:prstGeom>
          <a:ln w="31750">
            <a:solidFill>
              <a:srgbClr val="E7E6E6"/>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cxnSpLocks/>
            <a:endCxn id="22" idx="1"/>
          </p:cNvCxnSpPr>
          <p:nvPr/>
        </p:nvCxnSpPr>
        <p:spPr>
          <a:xfrm flipV="1">
            <a:off x="4095750" y="3883611"/>
            <a:ext cx="3115405" cy="901362"/>
          </a:xfrm>
          <a:prstGeom prst="line">
            <a:avLst/>
          </a:prstGeom>
          <a:ln w="31750">
            <a:solidFill>
              <a:srgbClr val="E7E6E6"/>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cxnSpLocks/>
            <a:endCxn id="23" idx="1"/>
          </p:cNvCxnSpPr>
          <p:nvPr/>
        </p:nvCxnSpPr>
        <p:spPr>
          <a:xfrm>
            <a:off x="4095750" y="4784972"/>
            <a:ext cx="3115405" cy="2"/>
          </a:xfrm>
          <a:prstGeom prst="line">
            <a:avLst/>
          </a:prstGeom>
          <a:ln w="31750">
            <a:solidFill>
              <a:srgbClr val="E7E6E6"/>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cxnSpLocks/>
            <a:endCxn id="24" idx="1"/>
          </p:cNvCxnSpPr>
          <p:nvPr/>
        </p:nvCxnSpPr>
        <p:spPr>
          <a:xfrm>
            <a:off x="4095750" y="4790776"/>
            <a:ext cx="3115405" cy="895561"/>
          </a:xfrm>
          <a:prstGeom prst="line">
            <a:avLst/>
          </a:prstGeom>
          <a:ln w="31750">
            <a:solidFill>
              <a:srgbClr val="E7E6E6"/>
            </a:solidFill>
            <a:headEnd type="ova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1101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6"/>
          <p:cNvSpPr/>
          <p:nvPr/>
        </p:nvSpPr>
        <p:spPr bwMode="auto">
          <a:xfrm>
            <a:off x="1563484" y="3346126"/>
            <a:ext cx="2288744" cy="761892"/>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9" name="Rounded Rectangle 68"/>
          <p:cNvSpPr/>
          <p:nvPr/>
        </p:nvSpPr>
        <p:spPr bwMode="auto">
          <a:xfrm>
            <a:off x="1563484" y="4188688"/>
            <a:ext cx="2288744" cy="761892"/>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0" name="Rounded Rectangle 69"/>
          <p:cNvSpPr/>
          <p:nvPr/>
        </p:nvSpPr>
        <p:spPr bwMode="auto">
          <a:xfrm>
            <a:off x="1563484" y="5031250"/>
            <a:ext cx="2288744" cy="761892"/>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1" name="Oval 10"/>
          <p:cNvSpPr/>
          <p:nvPr/>
        </p:nvSpPr>
        <p:spPr bwMode="auto">
          <a:xfrm>
            <a:off x="7439891" y="3562664"/>
            <a:ext cx="3645668" cy="2832595"/>
          </a:xfrm>
          <a:prstGeom prst="ellipse">
            <a:avLst/>
          </a:prstGeom>
          <a:noFill/>
          <a:ln>
            <a:solidFill>
              <a:srgbClr val="E7E6E6"/>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ounded Rectangle 58"/>
          <p:cNvSpPr/>
          <p:nvPr/>
        </p:nvSpPr>
        <p:spPr bwMode="auto">
          <a:xfrm>
            <a:off x="6748596" y="4042887"/>
            <a:ext cx="1778805" cy="709448"/>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ounded Rectangle 59"/>
          <p:cNvSpPr/>
          <p:nvPr/>
        </p:nvSpPr>
        <p:spPr bwMode="auto">
          <a:xfrm>
            <a:off x="8323670" y="3207940"/>
            <a:ext cx="1778805" cy="709448"/>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4" name="Rounded Rectangle 60"/>
          <p:cNvSpPr/>
          <p:nvPr/>
        </p:nvSpPr>
        <p:spPr bwMode="auto">
          <a:xfrm>
            <a:off x="6748596" y="5091818"/>
            <a:ext cx="1778805" cy="709448"/>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5" name="Rounded Rectangle 61"/>
          <p:cNvSpPr/>
          <p:nvPr/>
        </p:nvSpPr>
        <p:spPr bwMode="auto">
          <a:xfrm>
            <a:off x="9906315" y="4038525"/>
            <a:ext cx="1778805" cy="709448"/>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6" name="Rounded Rectangle 62"/>
          <p:cNvSpPr/>
          <p:nvPr/>
        </p:nvSpPr>
        <p:spPr bwMode="auto">
          <a:xfrm>
            <a:off x="9895611" y="5057473"/>
            <a:ext cx="1778805" cy="709448"/>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7" name="Rounded Rectangle 63"/>
          <p:cNvSpPr/>
          <p:nvPr/>
        </p:nvSpPr>
        <p:spPr bwMode="auto">
          <a:xfrm>
            <a:off x="8323670" y="5911015"/>
            <a:ext cx="1778805" cy="709448"/>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p:cNvSpPr/>
          <p:nvPr/>
        </p:nvSpPr>
        <p:spPr>
          <a:xfrm>
            <a:off x="1" y="281433"/>
            <a:ext cx="5986052" cy="533636"/>
          </a:xfrm>
          <a:prstGeom prst="rect">
            <a:avLst/>
          </a:prstGeom>
        </p:spPr>
        <p:txBody>
          <a:bodyPr wrap="square">
            <a:spAutoFit/>
          </a:bodyPr>
          <a:lstStyle/>
          <a:p>
            <a:pPr algn="ctr" defTabSz="914224"/>
            <a:r>
              <a:rPr lang="en-US" sz="2800" dirty="0">
                <a:solidFill>
                  <a:srgbClr val="E7E6E6"/>
                </a:solidFill>
                <a:latin typeface="+mj-lt"/>
              </a:rPr>
              <a:t>Monolithic application approach</a:t>
            </a:r>
          </a:p>
        </p:txBody>
      </p:sp>
      <p:sp>
        <p:nvSpPr>
          <p:cNvPr id="19" name="Rectangle 18"/>
          <p:cNvSpPr/>
          <p:nvPr/>
        </p:nvSpPr>
        <p:spPr>
          <a:xfrm>
            <a:off x="5986053" y="268813"/>
            <a:ext cx="6450422" cy="533636"/>
          </a:xfrm>
          <a:prstGeom prst="rect">
            <a:avLst/>
          </a:prstGeom>
        </p:spPr>
        <p:txBody>
          <a:bodyPr wrap="square">
            <a:spAutoFit/>
          </a:bodyPr>
          <a:lstStyle/>
          <a:p>
            <a:pPr algn="ctr" defTabSz="914224"/>
            <a:r>
              <a:rPr lang="en-US" sz="2800" dirty="0">
                <a:solidFill>
                  <a:srgbClr val="E7E6E6"/>
                </a:solidFill>
                <a:latin typeface="+mj-lt"/>
              </a:rPr>
              <a:t>Microservices application approach</a:t>
            </a:r>
          </a:p>
        </p:txBody>
      </p:sp>
      <p:sp>
        <p:nvSpPr>
          <p:cNvPr id="20" name="Rectangle 19"/>
          <p:cNvSpPr/>
          <p:nvPr/>
        </p:nvSpPr>
        <p:spPr>
          <a:xfrm>
            <a:off x="6347272" y="1129974"/>
            <a:ext cx="3392336" cy="2061077"/>
          </a:xfrm>
          <a:prstGeom prst="rect">
            <a:avLst/>
          </a:prstGeom>
        </p:spPr>
        <p:txBody>
          <a:bodyPr wrap="square">
            <a:spAutoFit/>
          </a:bodyPr>
          <a:lstStyle/>
          <a:p>
            <a:pPr marL="285750" indent="-285750" defTabSz="914224">
              <a:buFont typeface="Arial" panose="020B0604020202020204" pitchFamily="34" charset="0"/>
              <a:buChar char="•"/>
            </a:pPr>
            <a:r>
              <a:rPr lang="en-US" sz="1599" dirty="0">
                <a:solidFill>
                  <a:srgbClr val="E7E6E6"/>
                </a:solidFill>
              </a:rPr>
              <a:t>A microservice application separates functionality into separate smaller services.</a:t>
            </a:r>
          </a:p>
          <a:p>
            <a:pPr marL="285750" indent="-285750" defTabSz="914224">
              <a:buFont typeface="Arial" panose="020B0604020202020204" pitchFamily="34" charset="0"/>
              <a:buChar char="•"/>
            </a:pPr>
            <a:endParaRPr lang="en-US" sz="1599" dirty="0">
              <a:solidFill>
                <a:srgbClr val="E7E6E6"/>
              </a:solidFill>
              <a:latin typeface="+mj-lt"/>
            </a:endParaRPr>
          </a:p>
          <a:p>
            <a:pPr marL="285750" indent="-285750" defTabSz="914224">
              <a:buFont typeface="Arial" panose="020B0604020202020204" pitchFamily="34" charset="0"/>
              <a:buChar char="•"/>
            </a:pPr>
            <a:r>
              <a:rPr lang="en-US" sz="1599" dirty="0">
                <a:solidFill>
                  <a:srgbClr val="E7E6E6"/>
                </a:solidFill>
              </a:rPr>
              <a:t>Scales out by deploying each service independently creating instances of these services across servers/VMs/containers</a:t>
            </a:r>
          </a:p>
        </p:txBody>
      </p:sp>
      <p:sp>
        <p:nvSpPr>
          <p:cNvPr id="21" name="Hexagon 20"/>
          <p:cNvSpPr/>
          <p:nvPr/>
        </p:nvSpPr>
        <p:spPr bwMode="auto">
          <a:xfrm>
            <a:off x="9951509" y="1408943"/>
            <a:ext cx="272812" cy="244066"/>
          </a:xfrm>
          <a:prstGeom prst="hexagon">
            <a:avLst/>
          </a:prstGeom>
          <a:solidFill>
            <a:srgbClr val="FF0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22" name="Hexagon 21"/>
          <p:cNvSpPr/>
          <p:nvPr/>
        </p:nvSpPr>
        <p:spPr bwMode="auto">
          <a:xfrm>
            <a:off x="11131355" y="1936871"/>
            <a:ext cx="272812" cy="244066"/>
          </a:xfrm>
          <a:prstGeom prst="hexagon">
            <a:avLst/>
          </a:prstGeom>
          <a:solidFill>
            <a:srgbClr val="FF8C00">
              <a:lumMod val="75000"/>
            </a:srgbClr>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23" name="Hexagon 22"/>
          <p:cNvSpPr/>
          <p:nvPr/>
        </p:nvSpPr>
        <p:spPr bwMode="auto">
          <a:xfrm>
            <a:off x="11564235" y="1694542"/>
            <a:ext cx="272812" cy="244066"/>
          </a:xfrm>
          <a:prstGeom prst="hexagon">
            <a:avLst/>
          </a:prstGeom>
          <a:solidFill>
            <a:srgbClr val="7030A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24" name="Hexagon 23"/>
          <p:cNvSpPr/>
          <p:nvPr/>
        </p:nvSpPr>
        <p:spPr bwMode="auto">
          <a:xfrm>
            <a:off x="9930527" y="1431219"/>
            <a:ext cx="272812" cy="244066"/>
          </a:xfrm>
          <a:prstGeom prst="hexagon">
            <a:avLst/>
          </a:prstGeom>
          <a:solidFill>
            <a:srgbClr val="FF0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25" name="Hexagon 24"/>
          <p:cNvSpPr/>
          <p:nvPr/>
        </p:nvSpPr>
        <p:spPr bwMode="auto">
          <a:xfrm>
            <a:off x="9955568" y="1384297"/>
            <a:ext cx="272812" cy="244066"/>
          </a:xfrm>
          <a:prstGeom prst="hexagon">
            <a:avLst/>
          </a:prstGeom>
          <a:solidFill>
            <a:srgbClr val="FF0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26" name="Hexagon 25"/>
          <p:cNvSpPr/>
          <p:nvPr/>
        </p:nvSpPr>
        <p:spPr bwMode="auto">
          <a:xfrm>
            <a:off x="9951096" y="1964837"/>
            <a:ext cx="272812" cy="244066"/>
          </a:xfrm>
          <a:prstGeom prst="hexagon">
            <a:avLst>
              <a:gd name="adj" fmla="val 55889"/>
              <a:gd name="vf" fmla="val 115470"/>
            </a:avLst>
          </a:prstGeom>
          <a:solidFill>
            <a:srgbClr val="FFC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27" name="Hexagon 26"/>
          <p:cNvSpPr/>
          <p:nvPr/>
        </p:nvSpPr>
        <p:spPr bwMode="auto">
          <a:xfrm>
            <a:off x="9920509" y="1936871"/>
            <a:ext cx="272812" cy="244066"/>
          </a:xfrm>
          <a:prstGeom prst="hexagon">
            <a:avLst/>
          </a:prstGeom>
          <a:solidFill>
            <a:srgbClr val="FFC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28" name="Hexagon 27"/>
          <p:cNvSpPr/>
          <p:nvPr/>
        </p:nvSpPr>
        <p:spPr bwMode="auto">
          <a:xfrm>
            <a:off x="9937732" y="1983197"/>
            <a:ext cx="272812" cy="244066"/>
          </a:xfrm>
          <a:prstGeom prst="hexagon">
            <a:avLst/>
          </a:prstGeom>
          <a:solidFill>
            <a:srgbClr val="FFC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29" name="Hexagon 28"/>
          <p:cNvSpPr/>
          <p:nvPr/>
        </p:nvSpPr>
        <p:spPr bwMode="auto">
          <a:xfrm>
            <a:off x="10350653" y="1727613"/>
            <a:ext cx="272812" cy="244066"/>
          </a:xfrm>
          <a:prstGeom prst="hexagon">
            <a:avLst/>
          </a:prstGeom>
          <a:solidFill>
            <a:srgbClr val="92D05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30" name="Hexagon 29"/>
          <p:cNvSpPr/>
          <p:nvPr/>
        </p:nvSpPr>
        <p:spPr bwMode="auto">
          <a:xfrm>
            <a:off x="10391969" y="1678564"/>
            <a:ext cx="272812" cy="244066"/>
          </a:xfrm>
          <a:prstGeom prst="hexagon">
            <a:avLst/>
          </a:prstGeom>
          <a:solidFill>
            <a:srgbClr val="92D05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31" name="Hexagon 30"/>
          <p:cNvSpPr/>
          <p:nvPr/>
        </p:nvSpPr>
        <p:spPr bwMode="auto">
          <a:xfrm>
            <a:off x="10348780" y="1693159"/>
            <a:ext cx="272812" cy="244066"/>
          </a:xfrm>
          <a:prstGeom prst="hexagon">
            <a:avLst/>
          </a:prstGeom>
          <a:solidFill>
            <a:srgbClr val="92D05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32" name="Rounded Rectangle 25"/>
          <p:cNvSpPr/>
          <p:nvPr/>
        </p:nvSpPr>
        <p:spPr bwMode="auto">
          <a:xfrm>
            <a:off x="10919019" y="1294011"/>
            <a:ext cx="1023415" cy="1019294"/>
          </a:xfrm>
          <a:prstGeom prst="roundRect">
            <a:avLst/>
          </a:prstGeom>
          <a:noFill/>
          <a:ln w="10795" cap="flat" cmpd="sng" algn="ctr">
            <a:solidFill>
              <a:srgbClr val="E7E6E6"/>
            </a:solidFill>
            <a:prstDash val="lgDash"/>
            <a:headEnd type="none" w="med" len="med"/>
            <a:tailEnd type="none" w="med" len="med"/>
          </a:ln>
          <a:effectLst/>
        </p:spPr>
        <p:txBody>
          <a:bodyPr lIns="91414" tIns="91414" rIns="34284" bIns="34284" rtlCol="0" anchor="b" anchorCtr="0"/>
          <a:lstStyle/>
          <a:p>
            <a:pPr algn="ctr" defTabSz="932048"/>
            <a:endParaRPr lang="en-US" sz="800" kern="0" dirty="0">
              <a:solidFill>
                <a:srgbClr val="E7E6E6"/>
              </a:solidFill>
              <a:latin typeface="+mj-lt"/>
              <a:cs typeface="Segoe UI" pitchFamily="34" charset="0"/>
            </a:endParaRPr>
          </a:p>
        </p:txBody>
      </p:sp>
      <p:sp>
        <p:nvSpPr>
          <p:cNvPr id="33" name="Rectangle 32"/>
          <p:cNvSpPr/>
          <p:nvPr/>
        </p:nvSpPr>
        <p:spPr>
          <a:xfrm>
            <a:off x="496472" y="975981"/>
            <a:ext cx="3456340" cy="2061077"/>
          </a:xfrm>
          <a:prstGeom prst="rect">
            <a:avLst/>
          </a:prstGeom>
        </p:spPr>
        <p:txBody>
          <a:bodyPr wrap="square">
            <a:spAutoFit/>
          </a:bodyPr>
          <a:lstStyle/>
          <a:p>
            <a:pPr marL="285750" indent="-285750" defTabSz="914224">
              <a:buFont typeface="Arial" panose="020B0604020202020204" pitchFamily="34" charset="0"/>
              <a:buChar char="•"/>
            </a:pPr>
            <a:r>
              <a:rPr lang="en-US" sz="1599" dirty="0">
                <a:solidFill>
                  <a:srgbClr val="E7E6E6"/>
                </a:solidFill>
              </a:rPr>
              <a:t>A monolithic application has most of its functionality within a few processes that are componentized with libraries. </a:t>
            </a:r>
          </a:p>
          <a:p>
            <a:pPr marL="285750" indent="-285750" defTabSz="914224">
              <a:buFont typeface="Arial" panose="020B0604020202020204" pitchFamily="34" charset="0"/>
              <a:buChar char="•"/>
            </a:pPr>
            <a:endParaRPr lang="en-US" sz="1599" dirty="0">
              <a:solidFill>
                <a:srgbClr val="E7E6E6"/>
              </a:solidFill>
              <a:latin typeface="+mj-lt"/>
            </a:endParaRPr>
          </a:p>
          <a:p>
            <a:pPr marL="285750" indent="-285750" defTabSz="914224">
              <a:buFont typeface="Arial" panose="020B0604020202020204" pitchFamily="34" charset="0"/>
              <a:buChar char="•"/>
            </a:pPr>
            <a:r>
              <a:rPr lang="en-US" sz="1599" dirty="0">
                <a:solidFill>
                  <a:srgbClr val="E7E6E6"/>
                </a:solidFill>
              </a:rPr>
              <a:t>Scales by cloning the app on multiple servers/VMs/Containers</a:t>
            </a:r>
          </a:p>
          <a:p>
            <a:pPr marL="285750" indent="-285750" defTabSz="914224">
              <a:buFont typeface="Arial" panose="020B0604020202020204" pitchFamily="34" charset="0"/>
              <a:buChar char="•"/>
            </a:pPr>
            <a:endParaRPr lang="en-US" sz="1599" dirty="0">
              <a:latin typeface="+mj-lt"/>
            </a:endParaRPr>
          </a:p>
        </p:txBody>
      </p:sp>
      <p:pic>
        <p:nvPicPr>
          <p:cNvPr id="34" name="Picture 33"/>
          <p:cNvPicPr>
            <a:picLocks noChangeAspect="1"/>
          </p:cNvPicPr>
          <p:nvPr/>
        </p:nvPicPr>
        <p:blipFill>
          <a:blip r:embed="rId2"/>
          <a:stretch>
            <a:fillRect/>
          </a:stretch>
        </p:blipFill>
        <p:spPr>
          <a:xfrm>
            <a:off x="4083957" y="1367721"/>
            <a:ext cx="605950" cy="602386"/>
          </a:xfrm>
          <a:prstGeom prst="rect">
            <a:avLst/>
          </a:prstGeom>
        </p:spPr>
      </p:pic>
      <p:pic>
        <p:nvPicPr>
          <p:cNvPr id="35" name="Picture 34"/>
          <p:cNvPicPr>
            <a:picLocks noChangeAspect="1"/>
          </p:cNvPicPr>
          <p:nvPr/>
        </p:nvPicPr>
        <p:blipFill>
          <a:blip r:embed="rId2"/>
          <a:stretch>
            <a:fillRect/>
          </a:stretch>
        </p:blipFill>
        <p:spPr>
          <a:xfrm>
            <a:off x="4381935" y="1423533"/>
            <a:ext cx="605950" cy="602386"/>
          </a:xfrm>
          <a:prstGeom prst="rect">
            <a:avLst/>
          </a:prstGeom>
        </p:spPr>
      </p:pic>
      <p:pic>
        <p:nvPicPr>
          <p:cNvPr id="36" name="Picture 35"/>
          <p:cNvPicPr>
            <a:picLocks noChangeAspect="1"/>
          </p:cNvPicPr>
          <p:nvPr/>
        </p:nvPicPr>
        <p:blipFill>
          <a:blip r:embed="rId2"/>
          <a:stretch>
            <a:fillRect/>
          </a:stretch>
        </p:blipFill>
        <p:spPr>
          <a:xfrm>
            <a:off x="4311380" y="1658307"/>
            <a:ext cx="605950" cy="602386"/>
          </a:xfrm>
          <a:prstGeom prst="rect">
            <a:avLst/>
          </a:prstGeom>
        </p:spPr>
      </p:pic>
      <p:sp>
        <p:nvSpPr>
          <p:cNvPr id="37" name="Hexagon 36"/>
          <p:cNvSpPr/>
          <p:nvPr/>
        </p:nvSpPr>
        <p:spPr bwMode="auto">
          <a:xfrm>
            <a:off x="9886120" y="1371416"/>
            <a:ext cx="366566" cy="309828"/>
          </a:xfrm>
          <a:prstGeom prst="hexagon">
            <a:avLst/>
          </a:prstGeom>
          <a:solidFill>
            <a:srgbClr val="FF0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38" name="Rounded Rectangle 34"/>
          <p:cNvSpPr/>
          <p:nvPr/>
        </p:nvSpPr>
        <p:spPr bwMode="auto">
          <a:xfrm>
            <a:off x="9684116" y="1294010"/>
            <a:ext cx="1023415" cy="1019294"/>
          </a:xfrm>
          <a:prstGeom prst="roundRect">
            <a:avLst/>
          </a:prstGeom>
          <a:noFill/>
          <a:ln w="10795" cap="flat" cmpd="sng" algn="ctr">
            <a:solidFill>
              <a:srgbClr val="E7E6E6"/>
            </a:solidFill>
            <a:prstDash val="lgDash"/>
            <a:headEnd type="none" w="med" len="med"/>
            <a:tailEnd type="none" w="med" len="med"/>
          </a:ln>
          <a:effectLst/>
        </p:spPr>
        <p:txBody>
          <a:bodyPr lIns="91414" tIns="91414" rIns="34284" bIns="34284" rtlCol="0" anchor="b" anchorCtr="0"/>
          <a:lstStyle/>
          <a:p>
            <a:pPr algn="ctr" defTabSz="932048">
              <a:defRPr/>
            </a:pPr>
            <a:endParaRPr lang="en-US" sz="800" kern="0" dirty="0">
              <a:solidFill>
                <a:srgbClr val="E7E6E6"/>
              </a:solidFill>
              <a:latin typeface="+mj-lt"/>
              <a:ea typeface="Segoe UI" pitchFamily="34" charset="0"/>
              <a:cs typeface="Segoe UI" pitchFamily="34" charset="0"/>
            </a:endParaRPr>
          </a:p>
        </p:txBody>
      </p:sp>
      <p:sp>
        <p:nvSpPr>
          <p:cNvPr id="39" name="Rectangle 38"/>
          <p:cNvSpPr/>
          <p:nvPr/>
        </p:nvSpPr>
        <p:spPr>
          <a:xfrm>
            <a:off x="9845105" y="945708"/>
            <a:ext cx="749118" cy="376685"/>
          </a:xfrm>
          <a:prstGeom prst="rect">
            <a:avLst/>
          </a:prstGeom>
          <a:ln>
            <a:noFill/>
          </a:ln>
        </p:spPr>
        <p:txBody>
          <a:bodyPr wrap="none">
            <a:spAutoFit/>
          </a:bodyPr>
          <a:lstStyle/>
          <a:p>
            <a:pPr defTabSz="914224"/>
            <a:r>
              <a:rPr lang="en-US" dirty="0">
                <a:solidFill>
                  <a:srgbClr val="E7E6E6"/>
                </a:solidFill>
              </a:rPr>
              <a:t>App 1</a:t>
            </a:r>
          </a:p>
        </p:txBody>
      </p:sp>
      <p:sp>
        <p:nvSpPr>
          <p:cNvPr id="40" name="Rectangle 39"/>
          <p:cNvSpPr/>
          <p:nvPr/>
        </p:nvSpPr>
        <p:spPr>
          <a:xfrm>
            <a:off x="11065134" y="932513"/>
            <a:ext cx="724878" cy="369332"/>
          </a:xfrm>
          <a:prstGeom prst="rect">
            <a:avLst/>
          </a:prstGeom>
        </p:spPr>
        <p:txBody>
          <a:bodyPr wrap="none">
            <a:spAutoFit/>
          </a:bodyPr>
          <a:lstStyle/>
          <a:p>
            <a:pPr defTabSz="914224"/>
            <a:r>
              <a:rPr lang="en-US" dirty="0">
                <a:solidFill>
                  <a:srgbClr val="E7E6E6"/>
                </a:solidFill>
              </a:rPr>
              <a:t>App 2</a:t>
            </a:r>
          </a:p>
        </p:txBody>
      </p:sp>
      <p:sp>
        <p:nvSpPr>
          <p:cNvPr id="41" name="Hexagon 40"/>
          <p:cNvSpPr/>
          <p:nvPr/>
        </p:nvSpPr>
        <p:spPr bwMode="auto">
          <a:xfrm>
            <a:off x="11124830" y="1418134"/>
            <a:ext cx="272812" cy="244066"/>
          </a:xfrm>
          <a:prstGeom prst="hexagon">
            <a:avLst/>
          </a:prstGeom>
          <a:solidFill>
            <a:srgbClr val="00206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42" name="Hexagon 41"/>
          <p:cNvSpPr/>
          <p:nvPr/>
        </p:nvSpPr>
        <p:spPr bwMode="auto">
          <a:xfrm>
            <a:off x="11124830" y="1408943"/>
            <a:ext cx="272812" cy="244066"/>
          </a:xfrm>
          <a:prstGeom prst="hexagon">
            <a:avLst/>
          </a:prstGeom>
          <a:solidFill>
            <a:srgbClr val="00206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43" name="Hexagon 42"/>
          <p:cNvSpPr/>
          <p:nvPr/>
        </p:nvSpPr>
        <p:spPr bwMode="auto">
          <a:xfrm>
            <a:off x="11139818" y="1365785"/>
            <a:ext cx="272812" cy="244066"/>
          </a:xfrm>
          <a:prstGeom prst="hexagon">
            <a:avLst/>
          </a:prstGeom>
          <a:solidFill>
            <a:srgbClr val="00206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44" name="Hexagon 43"/>
          <p:cNvSpPr/>
          <p:nvPr/>
        </p:nvSpPr>
        <p:spPr bwMode="auto">
          <a:xfrm>
            <a:off x="11085559" y="1949836"/>
            <a:ext cx="272812" cy="244066"/>
          </a:xfrm>
          <a:prstGeom prst="hexagon">
            <a:avLst/>
          </a:prstGeom>
          <a:solidFill>
            <a:srgbClr val="FF8C00">
              <a:lumMod val="75000"/>
            </a:srgbClr>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45" name="Hexagon 44"/>
          <p:cNvSpPr/>
          <p:nvPr/>
        </p:nvSpPr>
        <p:spPr bwMode="auto">
          <a:xfrm>
            <a:off x="11577474" y="1671877"/>
            <a:ext cx="272812" cy="244066"/>
          </a:xfrm>
          <a:prstGeom prst="hexagon">
            <a:avLst/>
          </a:prstGeom>
          <a:solidFill>
            <a:srgbClr val="7030A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46" name="Hexagon 45"/>
          <p:cNvSpPr/>
          <p:nvPr/>
        </p:nvSpPr>
        <p:spPr bwMode="auto">
          <a:xfrm>
            <a:off x="11539836" y="1668912"/>
            <a:ext cx="272812" cy="244066"/>
          </a:xfrm>
          <a:prstGeom prst="hexagon">
            <a:avLst/>
          </a:prstGeom>
          <a:solidFill>
            <a:srgbClr val="7030A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47" name="Hexagon 46"/>
          <p:cNvSpPr/>
          <p:nvPr/>
        </p:nvSpPr>
        <p:spPr bwMode="auto">
          <a:xfrm>
            <a:off x="11168371" y="1946260"/>
            <a:ext cx="272812" cy="244066"/>
          </a:xfrm>
          <a:prstGeom prst="hexagon">
            <a:avLst/>
          </a:prstGeom>
          <a:solidFill>
            <a:srgbClr val="FF8C00">
              <a:lumMod val="75000"/>
            </a:srgbClr>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cxnSp>
        <p:nvCxnSpPr>
          <p:cNvPr id="48" name="Straight Connector 47"/>
          <p:cNvCxnSpPr/>
          <p:nvPr/>
        </p:nvCxnSpPr>
        <p:spPr>
          <a:xfrm flipH="1">
            <a:off x="5986053" y="297316"/>
            <a:ext cx="3617" cy="6097943"/>
          </a:xfrm>
          <a:prstGeom prst="line">
            <a:avLst/>
          </a:prstGeom>
          <a:noFill/>
          <a:ln w="15875" cap="flat" cmpd="sng" algn="ctr">
            <a:solidFill>
              <a:sysClr val="windowText" lastClr="000000"/>
            </a:solidFill>
            <a:prstDash val="solid"/>
            <a:miter lim="800000"/>
          </a:ln>
          <a:effectLst/>
        </p:spPr>
      </p:cxnSp>
      <p:grpSp>
        <p:nvGrpSpPr>
          <p:cNvPr id="49" name="Group 48"/>
          <p:cNvGrpSpPr/>
          <p:nvPr/>
        </p:nvGrpSpPr>
        <p:grpSpPr>
          <a:xfrm>
            <a:off x="4005161" y="966264"/>
            <a:ext cx="1023415" cy="1341120"/>
            <a:chOff x="4004846" y="965905"/>
            <a:chExt cx="1023560" cy="1341310"/>
          </a:xfrm>
        </p:grpSpPr>
        <p:sp>
          <p:nvSpPr>
            <p:cNvPr id="50" name="Rounded Rectangle 46"/>
            <p:cNvSpPr/>
            <p:nvPr/>
          </p:nvSpPr>
          <p:spPr bwMode="auto">
            <a:xfrm>
              <a:off x="4004846" y="1287776"/>
              <a:ext cx="1023560" cy="1019439"/>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51" name="Rectangle 50"/>
            <p:cNvSpPr/>
            <p:nvPr/>
          </p:nvSpPr>
          <p:spPr>
            <a:xfrm>
              <a:off x="4096326" y="1489621"/>
              <a:ext cx="286870" cy="309872"/>
            </a:xfrm>
            <a:prstGeom prst="rect">
              <a:avLst/>
            </a:prstGeom>
            <a:solidFill>
              <a:srgbClr val="FF000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52" name="Rectangle 51"/>
            <p:cNvSpPr/>
            <p:nvPr/>
          </p:nvSpPr>
          <p:spPr>
            <a:xfrm>
              <a:off x="4383196" y="1884030"/>
              <a:ext cx="286870" cy="309872"/>
            </a:xfrm>
            <a:prstGeom prst="rect">
              <a:avLst/>
            </a:prstGeom>
            <a:solidFill>
              <a:srgbClr val="92D05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53" name="Rectangle 52"/>
            <p:cNvSpPr/>
            <p:nvPr/>
          </p:nvSpPr>
          <p:spPr>
            <a:xfrm>
              <a:off x="4670066" y="1489621"/>
              <a:ext cx="286870" cy="309872"/>
            </a:xfrm>
            <a:prstGeom prst="rect">
              <a:avLst/>
            </a:prstGeom>
            <a:solidFill>
              <a:srgbClr val="FFC00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54" name="Rectangle 53"/>
            <p:cNvSpPr/>
            <p:nvPr/>
          </p:nvSpPr>
          <p:spPr>
            <a:xfrm>
              <a:off x="4160986" y="965905"/>
              <a:ext cx="749224" cy="376738"/>
            </a:xfrm>
            <a:prstGeom prst="rect">
              <a:avLst/>
            </a:prstGeom>
          </p:spPr>
          <p:txBody>
            <a:bodyPr wrap="none">
              <a:spAutoFit/>
            </a:bodyPr>
            <a:lstStyle/>
            <a:p>
              <a:pPr defTabSz="914224"/>
              <a:r>
                <a:rPr lang="en-US" dirty="0">
                  <a:solidFill>
                    <a:srgbClr val="E7E6E6"/>
                  </a:solidFill>
                </a:rPr>
                <a:t>App 1</a:t>
              </a:r>
            </a:p>
          </p:txBody>
        </p:sp>
      </p:grpSp>
      <p:sp>
        <p:nvSpPr>
          <p:cNvPr id="55" name="Hexagon 54"/>
          <p:cNvSpPr/>
          <p:nvPr/>
        </p:nvSpPr>
        <p:spPr bwMode="auto">
          <a:xfrm>
            <a:off x="9919926" y="1974226"/>
            <a:ext cx="272812" cy="244066"/>
          </a:xfrm>
          <a:prstGeom prst="hexagon">
            <a:avLst/>
          </a:prstGeom>
          <a:solidFill>
            <a:srgbClr val="FFC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56" name="Hexagon 55"/>
          <p:cNvSpPr/>
          <p:nvPr/>
        </p:nvSpPr>
        <p:spPr bwMode="auto">
          <a:xfrm>
            <a:off x="9903286" y="1962407"/>
            <a:ext cx="272812" cy="244066"/>
          </a:xfrm>
          <a:prstGeom prst="hexagon">
            <a:avLst/>
          </a:prstGeom>
          <a:solidFill>
            <a:srgbClr val="FFC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57" name="Hexagon 56"/>
          <p:cNvSpPr/>
          <p:nvPr/>
        </p:nvSpPr>
        <p:spPr bwMode="auto">
          <a:xfrm>
            <a:off x="11119123" y="1401439"/>
            <a:ext cx="272812" cy="244066"/>
          </a:xfrm>
          <a:prstGeom prst="hexagon">
            <a:avLst/>
          </a:prstGeom>
          <a:solidFill>
            <a:srgbClr val="00206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58" name="Hexagon 57"/>
          <p:cNvSpPr/>
          <p:nvPr/>
        </p:nvSpPr>
        <p:spPr bwMode="auto">
          <a:xfrm>
            <a:off x="11124877" y="1414274"/>
            <a:ext cx="272812" cy="244066"/>
          </a:xfrm>
          <a:prstGeom prst="hexagon">
            <a:avLst/>
          </a:prstGeom>
          <a:solidFill>
            <a:srgbClr val="00206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59" name="Hexagon 58"/>
          <p:cNvSpPr/>
          <p:nvPr/>
        </p:nvSpPr>
        <p:spPr bwMode="auto">
          <a:xfrm>
            <a:off x="11130979" y="1382388"/>
            <a:ext cx="272812" cy="244066"/>
          </a:xfrm>
          <a:prstGeom prst="hexagon">
            <a:avLst/>
          </a:prstGeom>
          <a:solidFill>
            <a:srgbClr val="00206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60" name="Hexagon 59"/>
          <p:cNvSpPr/>
          <p:nvPr/>
        </p:nvSpPr>
        <p:spPr bwMode="auto">
          <a:xfrm>
            <a:off x="10346033" y="1713392"/>
            <a:ext cx="272812" cy="244066"/>
          </a:xfrm>
          <a:prstGeom prst="hexagon">
            <a:avLst/>
          </a:prstGeom>
          <a:solidFill>
            <a:srgbClr val="92D05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61" name="Hexagon 60"/>
          <p:cNvSpPr/>
          <p:nvPr/>
        </p:nvSpPr>
        <p:spPr bwMode="auto">
          <a:xfrm>
            <a:off x="10367571" y="1709022"/>
            <a:ext cx="272812" cy="244066"/>
          </a:xfrm>
          <a:prstGeom prst="hexagon">
            <a:avLst/>
          </a:prstGeom>
          <a:solidFill>
            <a:srgbClr val="92D05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62" name="Hexagon 61"/>
          <p:cNvSpPr/>
          <p:nvPr/>
        </p:nvSpPr>
        <p:spPr bwMode="auto">
          <a:xfrm>
            <a:off x="9886120" y="1935598"/>
            <a:ext cx="366566" cy="309828"/>
          </a:xfrm>
          <a:prstGeom prst="hexagon">
            <a:avLst/>
          </a:prstGeom>
          <a:solidFill>
            <a:srgbClr val="FFC00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63" name="Hexagon 62"/>
          <p:cNvSpPr/>
          <p:nvPr/>
        </p:nvSpPr>
        <p:spPr bwMode="auto">
          <a:xfrm>
            <a:off x="10303479" y="1660278"/>
            <a:ext cx="366566" cy="309828"/>
          </a:xfrm>
          <a:prstGeom prst="hexagon">
            <a:avLst/>
          </a:prstGeom>
          <a:solidFill>
            <a:srgbClr val="92D05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latin typeface="+mj-lt"/>
              <a:ea typeface="Segoe UI" pitchFamily="34" charset="0"/>
              <a:cs typeface="Segoe UI" pitchFamily="34" charset="0"/>
            </a:endParaRPr>
          </a:p>
        </p:txBody>
      </p:sp>
      <p:sp>
        <p:nvSpPr>
          <p:cNvPr id="64" name="Hexagon 63"/>
          <p:cNvSpPr/>
          <p:nvPr/>
        </p:nvSpPr>
        <p:spPr bwMode="auto">
          <a:xfrm>
            <a:off x="11084478" y="1363718"/>
            <a:ext cx="366566" cy="309828"/>
          </a:xfrm>
          <a:prstGeom prst="hexagon">
            <a:avLst/>
          </a:prstGeom>
          <a:solidFill>
            <a:srgbClr val="00206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65" name="Hexagon 64"/>
          <p:cNvSpPr/>
          <p:nvPr/>
        </p:nvSpPr>
        <p:spPr bwMode="auto">
          <a:xfrm>
            <a:off x="11501837" y="1652581"/>
            <a:ext cx="366566" cy="309828"/>
          </a:xfrm>
          <a:prstGeom prst="hexagon">
            <a:avLst/>
          </a:prstGeom>
          <a:solidFill>
            <a:srgbClr val="7030A0"/>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
        <p:nvSpPr>
          <p:cNvPr id="66" name="Hexagon 65"/>
          <p:cNvSpPr/>
          <p:nvPr/>
        </p:nvSpPr>
        <p:spPr bwMode="auto">
          <a:xfrm>
            <a:off x="11084478" y="1927901"/>
            <a:ext cx="366566" cy="309828"/>
          </a:xfrm>
          <a:prstGeom prst="hexagon">
            <a:avLst/>
          </a:prstGeom>
          <a:solidFill>
            <a:srgbClr val="FF8C00">
              <a:lumMod val="75000"/>
            </a:srgbClr>
          </a:solidFill>
          <a:ln w="9525" cap="flat" cmpd="sng" algn="ctr">
            <a:solidFill>
              <a:schemeClr val="tx1"/>
            </a:solidFill>
            <a:prstDash val="solid"/>
            <a:headEnd type="none" w="med" len="med"/>
            <a:tailEnd type="none" w="med" len="med"/>
          </a:ln>
          <a:effectLst/>
        </p:spPr>
        <p:txBody>
          <a:bodyPr lIns="91414" tIns="91414" rIns="34284" bIns="34284" rtlCol="0" anchor="b" anchorCtr="0"/>
          <a:lstStyle/>
          <a:p>
            <a:pPr algn="ctr" defTabSz="932048"/>
            <a:endParaRPr lang="en-US" sz="800" kern="0" dirty="0">
              <a:latin typeface="+mj-lt"/>
              <a:ea typeface="Segoe UI" pitchFamily="34" charset="0"/>
              <a:cs typeface="Segoe UI" pitchFamily="34" charset="0"/>
            </a:endParaRPr>
          </a:p>
        </p:txBody>
      </p:sp>
    </p:spTree>
    <p:extLst>
      <p:ext uri="{BB962C8B-B14F-4D97-AF65-F5344CB8AC3E}">
        <p14:creationId xmlns:p14="http://schemas.microsoft.com/office/powerpoint/2010/main" val="3869259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3878E-6 1.64321E-6 L -0.14488 0.29619 " pathEditMode="relative" rAng="0" ptsTypes="AA">
                                      <p:cBhvr>
                                        <p:cTn id="6" dur="2000" fill="hold"/>
                                        <p:tgtEl>
                                          <p:spTgt spid="34"/>
                                        </p:tgtEl>
                                        <p:attrNameLst>
                                          <p:attrName>ppt_x</p:attrName>
                                          <p:attrName>ppt_y</p:attrName>
                                        </p:attrNameLst>
                                      </p:cBhvr>
                                      <p:rCtr x="-7250" y="14798"/>
                                    </p:animMotion>
                                  </p:childTnLst>
                                </p:cTn>
                              </p:par>
                              <p:par>
                                <p:cTn id="7" presetID="42" presetClass="path" presetSubtype="0" accel="50000" decel="50000" fill="hold" nodeType="withEffect">
                                  <p:stCondLst>
                                    <p:cond delay="0"/>
                                  </p:stCondLst>
                                  <p:childTnLst>
                                    <p:animMotion origin="layout" path="M -1.34542E-6 -2.0699E-6 L -0.16888 0.41058 " pathEditMode="relative" rAng="0" ptsTypes="AA">
                                      <p:cBhvr>
                                        <p:cTn id="8" dur="2000" fill="hold"/>
                                        <p:tgtEl>
                                          <p:spTgt spid="35"/>
                                        </p:tgtEl>
                                        <p:attrNameLst>
                                          <p:attrName>ppt_x</p:attrName>
                                          <p:attrName>ppt_y</p:attrName>
                                        </p:attrNameLst>
                                      </p:cBhvr>
                                      <p:rCtr x="-8450" y="20517"/>
                                    </p:animMotion>
                                  </p:childTnLst>
                                </p:cTn>
                              </p:par>
                              <p:par>
                                <p:cTn id="9" presetID="42" presetClass="path" presetSubtype="0" accel="50000" decel="50000" fill="hold" nodeType="withEffect">
                                  <p:stCondLst>
                                    <p:cond delay="0"/>
                                  </p:stCondLst>
                                  <p:childTnLst>
                                    <p:animMotion origin="layout" path="M -4.80214E-6 -2.62823E-6 L -0.16517 0.49456 " pathEditMode="relative" rAng="0" ptsTypes="AA">
                                      <p:cBhvr>
                                        <p:cTn id="10" dur="2000" fill="hold"/>
                                        <p:tgtEl>
                                          <p:spTgt spid="36"/>
                                        </p:tgtEl>
                                        <p:attrNameLst>
                                          <p:attrName>ppt_x</p:attrName>
                                          <p:attrName>ppt_y</p:attrName>
                                        </p:attrNameLst>
                                      </p:cBhvr>
                                      <p:rCtr x="-8259" y="24716"/>
                                    </p:animMotion>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grpId="0" nodeType="clickEffect">
                                  <p:stCondLst>
                                    <p:cond delay="0"/>
                                  </p:stCondLst>
                                  <p:childTnLst>
                                    <p:animMotion origin="layout" path="M 2.4432E-6 -2.55561E-6 L -0.08936 0.28121 " pathEditMode="relative" rAng="0" ptsTypes="AA">
                                      <p:cBhvr>
                                        <p:cTn id="14" dur="2000" fill="hold"/>
                                        <p:tgtEl>
                                          <p:spTgt spid="21"/>
                                        </p:tgtEl>
                                        <p:attrNameLst>
                                          <p:attrName>ppt_x</p:attrName>
                                          <p:attrName>ppt_y</p:attrName>
                                        </p:attrNameLst>
                                      </p:cBhvr>
                                      <p:rCtr x="-4468" y="14049"/>
                                    </p:animMotion>
                                  </p:childTnLst>
                                </p:cTn>
                              </p:par>
                              <p:par>
                                <p:cTn id="15" presetID="42" presetClass="path" presetSubtype="0" accel="50000" decel="50000" fill="hold" grpId="0" nodeType="withEffect">
                                  <p:stCondLst>
                                    <p:cond delay="0"/>
                                  </p:stCondLst>
                                  <p:childTnLst>
                                    <p:animMotion origin="layout" path="M 1.87644E-6 -4.08534E-8 L -0.21764 0.39719 " pathEditMode="relative" rAng="0" ptsTypes="AA">
                                      <p:cBhvr>
                                        <p:cTn id="16" dur="2000" fill="hold"/>
                                        <p:tgtEl>
                                          <p:spTgt spid="24"/>
                                        </p:tgtEl>
                                        <p:attrNameLst>
                                          <p:attrName>ppt_x</p:attrName>
                                          <p:attrName>ppt_y</p:attrName>
                                        </p:attrNameLst>
                                      </p:cBhvr>
                                      <p:rCtr x="-10888" y="19859"/>
                                    </p:animMotion>
                                  </p:childTnLst>
                                </p:cTn>
                              </p:par>
                              <p:par>
                                <p:cTn id="17" presetID="42" presetClass="path" presetSubtype="0" accel="50000" decel="50000" fill="hold" grpId="0" nodeType="withEffect">
                                  <p:stCondLst>
                                    <p:cond delay="0"/>
                                  </p:stCondLst>
                                  <p:childTnLst>
                                    <p:animMotion origin="layout" path="M 4.59535E-8 -4.335E-6 L -0.1482 0.27985 " pathEditMode="relative" rAng="0" ptsTypes="AA">
                                      <p:cBhvr>
                                        <p:cTn id="18" dur="2000" fill="hold"/>
                                        <p:tgtEl>
                                          <p:spTgt spid="41"/>
                                        </p:tgtEl>
                                        <p:attrNameLst>
                                          <p:attrName>ppt_x</p:attrName>
                                          <p:attrName>ppt_y</p:attrName>
                                        </p:attrNameLst>
                                      </p:cBhvr>
                                      <p:rCtr x="-7416" y="13981"/>
                                    </p:animMotion>
                                  </p:childTnLst>
                                </p:cTn>
                              </p:par>
                              <p:par>
                                <p:cTn id="19" presetID="42" presetClass="path" presetSubtype="0" accel="50000" decel="50000" fill="hold" grpId="0" nodeType="withEffect">
                                  <p:stCondLst>
                                    <p:cond delay="0"/>
                                  </p:stCondLst>
                                  <p:childTnLst>
                                    <p:animMotion origin="layout" path="M 4.59535E-8 -2.55561E-6 L -0.04927 0.42284 " pathEditMode="relative" rAng="0" ptsTypes="AA">
                                      <p:cBhvr>
                                        <p:cTn id="20" dur="2000" fill="hold"/>
                                        <p:tgtEl>
                                          <p:spTgt spid="42"/>
                                        </p:tgtEl>
                                        <p:attrNameLst>
                                          <p:attrName>ppt_x</p:attrName>
                                          <p:attrName>ppt_y</p:attrName>
                                        </p:attrNameLst>
                                      </p:cBhvr>
                                      <p:rCtr x="-2464" y="21130"/>
                                    </p:animMotion>
                                  </p:childTnLst>
                                </p:cTn>
                              </p:par>
                              <p:par>
                                <p:cTn id="21" presetID="42" presetClass="path" presetSubtype="0" accel="50000" decel="50000" fill="hold" grpId="0" nodeType="withEffect">
                                  <p:stCondLst>
                                    <p:cond delay="0"/>
                                  </p:stCondLst>
                                  <p:childTnLst>
                                    <p:animMotion origin="layout" path="M 2.6168E-6 -2.16523E-6 L -0.00664 0.35475 " pathEditMode="relative" rAng="0" ptsTypes="AA">
                                      <p:cBhvr>
                                        <p:cTn id="22" dur="2000" fill="hold"/>
                                        <p:tgtEl>
                                          <p:spTgt spid="29"/>
                                        </p:tgtEl>
                                        <p:attrNameLst>
                                          <p:attrName>ppt_x</p:attrName>
                                          <p:attrName>ppt_y</p:attrName>
                                        </p:attrNameLst>
                                      </p:cBhvr>
                                      <p:rCtr x="-332" y="17726"/>
                                    </p:animMotion>
                                  </p:childTnLst>
                                </p:cTn>
                              </p:par>
                              <p:par>
                                <p:cTn id="23" presetID="42" presetClass="path" presetSubtype="0" accel="50000" decel="50000" fill="hold" grpId="0" nodeType="withEffect">
                                  <p:stCondLst>
                                    <p:cond delay="0"/>
                                  </p:stCondLst>
                                  <p:childTnLst>
                                    <p:animMotion origin="layout" path="M 1.26372E-6 2.9823E-6 L -0.02796 0.32297 " pathEditMode="relative" rAng="0" ptsTypes="AA">
                                      <p:cBhvr>
                                        <p:cTn id="24" dur="2000" fill="hold"/>
                                        <p:tgtEl>
                                          <p:spTgt spid="44"/>
                                        </p:tgtEl>
                                        <p:attrNameLst>
                                          <p:attrName>ppt_x</p:attrName>
                                          <p:attrName>ppt_y</p:attrName>
                                        </p:attrNameLst>
                                      </p:cBhvr>
                                      <p:rCtr x="-1404" y="16137"/>
                                    </p:animMotion>
                                  </p:childTnLst>
                                </p:cTn>
                              </p:par>
                              <p:par>
                                <p:cTn id="25" presetID="42" presetClass="path" presetSubtype="0" accel="50000" decel="50000" fill="hold" grpId="0" nodeType="withEffect">
                                  <p:stCondLst>
                                    <p:cond delay="0"/>
                                  </p:stCondLst>
                                  <p:childTnLst>
                                    <p:animMotion origin="layout" path="M -3.91626E-6 -4.52565E-6 L -0.05667 0.51635 " pathEditMode="relative" rAng="0" ptsTypes="AA">
                                      <p:cBhvr>
                                        <p:cTn id="26" dur="2000" fill="hold"/>
                                        <p:tgtEl>
                                          <p:spTgt spid="46"/>
                                        </p:tgtEl>
                                        <p:attrNameLst>
                                          <p:attrName>ppt_x</p:attrName>
                                          <p:attrName>ppt_y</p:attrName>
                                        </p:attrNameLst>
                                      </p:cBhvr>
                                      <p:rCtr x="-2834" y="25806"/>
                                    </p:animMotion>
                                  </p:childTnLst>
                                </p:cTn>
                              </p:par>
                              <p:par>
                                <p:cTn id="27" presetID="42" presetClass="path" presetSubtype="0" accel="50000" decel="50000" fill="hold" grpId="0" nodeType="withEffect">
                                  <p:stCondLst>
                                    <p:cond delay="0"/>
                                  </p:stCondLst>
                                  <p:childTnLst>
                                    <p:animMotion origin="layout" path="M 3.55885E-6 -4.54834E-6 L -0.34057 0.4065 " pathEditMode="relative" rAng="0" ptsTypes="AA">
                                      <p:cBhvr>
                                        <p:cTn id="28" dur="2000" fill="hold"/>
                                        <p:tgtEl>
                                          <p:spTgt spid="43"/>
                                        </p:tgtEl>
                                        <p:attrNameLst>
                                          <p:attrName>ppt_x</p:attrName>
                                          <p:attrName>ppt_y</p:attrName>
                                        </p:attrNameLst>
                                      </p:cBhvr>
                                      <p:rCtr x="-17028" y="20313"/>
                                    </p:animMotion>
                                  </p:childTnLst>
                                </p:cTn>
                              </p:par>
                              <p:par>
                                <p:cTn id="29" presetID="42" presetClass="path" presetSubtype="0" accel="50000" decel="50000" fill="hold" grpId="0" nodeType="withEffect">
                                  <p:stCondLst>
                                    <p:cond delay="0"/>
                                  </p:stCondLst>
                                  <p:childTnLst>
                                    <p:animMotion origin="layout" path="M -4.58259E-6 -1.31185E-6 L -0.06944 0.23831 " pathEditMode="relative" rAng="0" ptsTypes="AA">
                                      <p:cBhvr>
                                        <p:cTn id="30" dur="2000" fill="hold"/>
                                        <p:tgtEl>
                                          <p:spTgt spid="27"/>
                                        </p:tgtEl>
                                        <p:attrNameLst>
                                          <p:attrName>ppt_x</p:attrName>
                                          <p:attrName>ppt_y</p:attrName>
                                        </p:attrNameLst>
                                      </p:cBhvr>
                                      <p:rCtr x="-3472" y="11916"/>
                                    </p:animMotion>
                                  </p:childTnLst>
                                </p:cTn>
                              </p:par>
                              <p:par>
                                <p:cTn id="31" presetID="42" presetClass="path" presetSubtype="0" accel="50000" decel="50000" fill="hold" grpId="0" nodeType="withEffect">
                                  <p:stCondLst>
                                    <p:cond delay="0"/>
                                  </p:stCondLst>
                                  <p:childTnLst>
                                    <p:animMotion origin="layout" path="M -5.48889E-7 -1.31185E-6 L -0.15484 0.58602 " pathEditMode="relative" rAng="0" ptsTypes="AA">
                                      <p:cBhvr>
                                        <p:cTn id="32" dur="2000" fill="hold"/>
                                        <p:tgtEl>
                                          <p:spTgt spid="22"/>
                                        </p:tgtEl>
                                        <p:attrNameLst>
                                          <p:attrName>ppt_x</p:attrName>
                                          <p:attrName>ppt_y</p:attrName>
                                        </p:attrNameLst>
                                      </p:cBhvr>
                                      <p:rCtr x="-7748" y="29301"/>
                                    </p:animMotion>
                                  </p:childTnLst>
                                </p:cTn>
                              </p:par>
                              <p:par>
                                <p:cTn id="33" presetID="42" presetClass="path" presetSubtype="0" accel="50000" decel="50000" fill="hold" grpId="0" nodeType="withEffect">
                                  <p:stCondLst>
                                    <p:cond delay="0"/>
                                  </p:stCondLst>
                                  <p:childTnLst>
                                    <p:animMotion origin="layout" path="M 2.65509E-7 1.02587E-6 L -0.10391 0.65501 " pathEditMode="relative" rAng="0" ptsTypes="AA">
                                      <p:cBhvr>
                                        <p:cTn id="34" dur="2000" fill="hold"/>
                                        <p:tgtEl>
                                          <p:spTgt spid="31"/>
                                        </p:tgtEl>
                                        <p:attrNameLst>
                                          <p:attrName>ppt_x</p:attrName>
                                          <p:attrName>ppt_y</p:attrName>
                                        </p:attrNameLst>
                                      </p:cBhvr>
                                      <p:rCtr x="-5195" y="32751"/>
                                    </p:animMotion>
                                  </p:childTnLst>
                                </p:cTn>
                              </p:par>
                              <p:par>
                                <p:cTn id="35" presetID="42" presetClass="path" presetSubtype="0" accel="50000" decel="50000" fill="hold" grpId="0" nodeType="withEffect">
                                  <p:stCondLst>
                                    <p:cond delay="0"/>
                                  </p:stCondLst>
                                  <p:childTnLst>
                                    <p:animMotion origin="layout" path="M 1.28159E-6 -3.24557E-6 L -0.08948 0.57944 " pathEditMode="relative" rAng="0" ptsTypes="AA">
                                      <p:cBhvr>
                                        <p:cTn id="36" dur="2000" fill="hold"/>
                                        <p:tgtEl>
                                          <p:spTgt spid="28"/>
                                        </p:tgtEl>
                                        <p:attrNameLst>
                                          <p:attrName>ppt_x</p:attrName>
                                          <p:attrName>ppt_y</p:attrName>
                                        </p:attrNameLst>
                                      </p:cBhvr>
                                      <p:rCtr x="-4480" y="28961"/>
                                    </p:animMotion>
                                  </p:childTnLst>
                                </p:cTn>
                              </p:par>
                              <p:par>
                                <p:cTn id="37" presetID="42" presetClass="path" presetSubtype="0" accel="50000" decel="50000" fill="hold" grpId="0" nodeType="withEffect">
                                  <p:stCondLst>
                                    <p:cond delay="0"/>
                                  </p:stCondLst>
                                  <p:childTnLst>
                                    <p:animMotion origin="layout" path="M -2.33342E-6 -2.72356E-6 L -0.27891 0.46346 " pathEditMode="relative" rAng="0" ptsTypes="AA">
                                      <p:cBhvr>
                                        <p:cTn id="38" dur="2000" fill="hold"/>
                                        <p:tgtEl>
                                          <p:spTgt spid="47"/>
                                        </p:tgtEl>
                                        <p:attrNameLst>
                                          <p:attrName>ppt_x</p:attrName>
                                          <p:attrName>ppt_y</p:attrName>
                                        </p:attrNameLst>
                                      </p:cBhvr>
                                      <p:rCtr x="-13952" y="23173"/>
                                    </p:animMotion>
                                  </p:childTnLst>
                                </p:cTn>
                              </p:par>
                              <p:par>
                                <p:cTn id="39" presetID="42" presetClass="path" presetSubtype="0" accel="50000" decel="50000" fill="hold" grpId="0" nodeType="withEffect">
                                  <p:stCondLst>
                                    <p:cond delay="0"/>
                                  </p:stCondLst>
                                  <p:childTnLst>
                                    <p:animMotion origin="layout" path="M 1.35308E-6 4.06264E-6 L -0.32589 0.38198 " pathEditMode="relative" rAng="0" ptsTypes="AA">
                                      <p:cBhvr>
                                        <p:cTn id="40" dur="2000" fill="hold"/>
                                        <p:tgtEl>
                                          <p:spTgt spid="23"/>
                                        </p:tgtEl>
                                        <p:attrNameLst>
                                          <p:attrName>ppt_x</p:attrName>
                                          <p:attrName>ppt_y</p:attrName>
                                        </p:attrNameLst>
                                      </p:cBhvr>
                                      <p:rCtr x="-16301" y="19088"/>
                                    </p:animMotion>
                                  </p:childTnLst>
                                </p:cTn>
                              </p:par>
                              <p:par>
                                <p:cTn id="41" presetID="42" presetClass="path" presetSubtype="0" accel="50000" decel="50000" fill="hold" grpId="0" nodeType="withEffect">
                                  <p:stCondLst>
                                    <p:cond delay="0"/>
                                  </p:stCondLst>
                                  <p:childTnLst>
                                    <p:animMotion origin="layout" path="M 1.6339E-7 1.54789E-6 L -0.33138 0.52678 " pathEditMode="relative" rAng="0" ptsTypes="AA">
                                      <p:cBhvr>
                                        <p:cTn id="42" dur="2000" fill="hold"/>
                                        <p:tgtEl>
                                          <p:spTgt spid="45"/>
                                        </p:tgtEl>
                                        <p:attrNameLst>
                                          <p:attrName>ppt_x</p:attrName>
                                          <p:attrName>ppt_y</p:attrName>
                                        </p:attrNameLst>
                                      </p:cBhvr>
                                      <p:rCtr x="-16569" y="26328"/>
                                    </p:animMotion>
                                  </p:childTnLst>
                                </p:cTn>
                              </p:par>
                              <p:par>
                                <p:cTn id="43" presetID="42" presetClass="path" presetSubtype="0" accel="50000" decel="50000" fill="hold" grpId="0" nodeType="withEffect">
                                  <p:stCondLst>
                                    <p:cond delay="0"/>
                                  </p:stCondLst>
                                  <p:childTnLst>
                                    <p:animMotion origin="layout" path="M -2.85423E-6 1.89287E-6 L -0.21955 0.54607 " pathEditMode="relative" rAng="0" ptsTypes="AA">
                                      <p:cBhvr>
                                        <p:cTn id="44" dur="2000" fill="hold"/>
                                        <p:tgtEl>
                                          <p:spTgt spid="25"/>
                                        </p:tgtEl>
                                        <p:attrNameLst>
                                          <p:attrName>ppt_x</p:attrName>
                                          <p:attrName>ppt_y</p:attrName>
                                        </p:attrNameLst>
                                      </p:cBhvr>
                                      <p:rCtr x="-10978" y="27304"/>
                                    </p:animMotion>
                                  </p:childTnLst>
                                </p:cTn>
                              </p:par>
                              <p:par>
                                <p:cTn id="45" presetID="42" presetClass="path" presetSubtype="0" accel="50000" decel="50000" fill="hold" grpId="0" nodeType="withEffect">
                                  <p:stCondLst>
                                    <p:cond delay="0"/>
                                  </p:stCondLst>
                                  <p:childTnLst>
                                    <p:animMotion origin="layout" path="M 3.75032E-6 3.69496E-6 L -0.21177 0.36178 " pathEditMode="relative" rAng="0" ptsTypes="AA">
                                      <p:cBhvr>
                                        <p:cTn id="46" dur="2000" fill="hold"/>
                                        <p:tgtEl>
                                          <p:spTgt spid="30"/>
                                        </p:tgtEl>
                                        <p:attrNameLst>
                                          <p:attrName>ppt_x</p:attrName>
                                          <p:attrName>ppt_y</p:attrName>
                                        </p:attrNameLst>
                                      </p:cBhvr>
                                      <p:rCtr x="-10595" y="18089"/>
                                    </p:animMotion>
                                  </p:childTnLst>
                                </p:cTn>
                              </p:par>
                              <p:par>
                                <p:cTn id="47" presetID="42" presetClass="path" presetSubtype="0" accel="50000" decel="50000" fill="hold" grpId="0" nodeType="withEffect">
                                  <p:stCondLst>
                                    <p:cond delay="0"/>
                                  </p:stCondLst>
                                  <p:childTnLst>
                                    <p:animMotion origin="layout" path="M -4.4677E-7 -2.72356E-6 L -0.23768 0.46346 " pathEditMode="relative" rAng="0" ptsTypes="AA">
                                      <p:cBhvr>
                                        <p:cTn id="48" dur="2000" fill="hold"/>
                                        <p:tgtEl>
                                          <p:spTgt spid="56"/>
                                        </p:tgtEl>
                                        <p:attrNameLst>
                                          <p:attrName>ppt_x</p:attrName>
                                          <p:attrName>ppt_y</p:attrName>
                                        </p:attrNameLst>
                                      </p:cBhvr>
                                      <p:rCtr x="-11884" y="23173"/>
                                    </p:animMotion>
                                  </p:childTnLst>
                                </p:cTn>
                              </p:par>
                              <p:par>
                                <p:cTn id="49" presetID="42" presetClass="path" presetSubtype="0" accel="50000" decel="50000" fill="hold" grpId="0" nodeType="withEffect">
                                  <p:stCondLst>
                                    <p:cond delay="0"/>
                                  </p:stCondLst>
                                  <p:childTnLst>
                                    <p:animMotion origin="layout" path="M -0.00957 2.26055E-6 L -0.20896 0.66273 " pathEditMode="relative" rAng="0" ptsTypes="AA">
                                      <p:cBhvr>
                                        <p:cTn id="50" dur="2000" fill="hold"/>
                                        <p:tgtEl>
                                          <p:spTgt spid="57"/>
                                        </p:tgtEl>
                                        <p:attrNameLst>
                                          <p:attrName>ppt_x</p:attrName>
                                          <p:attrName>ppt_y</p:attrName>
                                        </p:attrNameLst>
                                      </p:cBhvr>
                                      <p:rCtr x="-9969" y="33137"/>
                                    </p:animMotion>
                                  </p:childTnLst>
                                </p:cTn>
                              </p:par>
                              <p:par>
                                <p:cTn id="51" presetID="42" presetClass="path" presetSubtype="0" accel="50000" decel="50000" fill="hold" grpId="0" nodeType="withEffect">
                                  <p:stCondLst>
                                    <p:cond delay="0"/>
                                  </p:stCondLst>
                                  <p:childTnLst>
                                    <p:animMotion origin="layout" path="M 1.85857E-6 -1.51158E-6 L -0.06115 0.55947 " pathEditMode="relative" rAng="0" ptsTypes="AA">
                                      <p:cBhvr>
                                        <p:cTn id="52" dur="2000" fill="hold"/>
                                        <p:tgtEl>
                                          <p:spTgt spid="59"/>
                                        </p:tgtEl>
                                        <p:attrNameLst>
                                          <p:attrName>ppt_x</p:attrName>
                                          <p:attrName>ppt_y</p:attrName>
                                        </p:attrNameLst>
                                      </p:cBhvr>
                                      <p:rCtr x="-3064" y="27962"/>
                                    </p:animMotion>
                                  </p:childTnLst>
                                </p:cTn>
                              </p:par>
                              <p:par>
                                <p:cTn id="53" presetID="42" presetClass="path" presetSubtype="0" accel="50000" decel="50000" fill="hold" grpId="0" nodeType="withEffect">
                                  <p:stCondLst>
                                    <p:cond delay="0"/>
                                  </p:stCondLst>
                                  <p:childTnLst>
                                    <p:animMotion origin="layout" path="M -4.43707E-6 5.03858E-7 L -0.14475 0.23763 " pathEditMode="relative" rAng="0" ptsTypes="AA">
                                      <p:cBhvr>
                                        <p:cTn id="54" dur="2000" fill="hold"/>
                                        <p:tgtEl>
                                          <p:spTgt spid="60"/>
                                        </p:tgtEl>
                                        <p:attrNameLst>
                                          <p:attrName>ppt_x</p:attrName>
                                          <p:attrName>ppt_y</p:attrName>
                                        </p:attrNameLst>
                                      </p:cBhvr>
                                      <p:rCtr x="-7238" y="11870"/>
                                    </p:animMotion>
                                  </p:childTnLst>
                                </p:cTn>
                              </p:par>
                              <p:par>
                                <p:cTn id="55" presetID="42" presetClass="path" presetSubtype="0" accel="50000" decel="50000" fill="hold" grpId="0" nodeType="withEffect">
                                  <p:stCondLst>
                                    <p:cond delay="0"/>
                                  </p:stCondLst>
                                  <p:childTnLst>
                                    <p:animMotion origin="layout" path="M -1.51902E-6 1.39355E-6 L 0.01711 0.53245 " pathEditMode="relative" rAng="0" ptsTypes="AA">
                                      <p:cBhvr>
                                        <p:cTn id="56" dur="2000" fill="hold"/>
                                        <p:tgtEl>
                                          <p:spTgt spid="61"/>
                                        </p:tgtEl>
                                        <p:attrNameLst>
                                          <p:attrName>ppt_x</p:attrName>
                                          <p:attrName>ppt_y</p:attrName>
                                        </p:attrNameLst>
                                      </p:cBhvr>
                                      <p:rCtr x="855" y="266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P spid="27" grpId="0" animBg="1"/>
      <p:bldP spid="28" grpId="0" animBg="1"/>
      <p:bldP spid="29" grpId="0" animBg="1"/>
      <p:bldP spid="30" grpId="0" animBg="1"/>
      <p:bldP spid="31" grpId="0" animBg="1"/>
      <p:bldP spid="41" grpId="0" animBg="1"/>
      <p:bldP spid="42" grpId="0" animBg="1"/>
      <p:bldP spid="43" grpId="0" animBg="1"/>
      <p:bldP spid="44" grpId="0" animBg="1"/>
      <p:bldP spid="45" grpId="0" animBg="1"/>
      <p:bldP spid="46" grpId="0" animBg="1"/>
      <p:bldP spid="47" grpId="0" animBg="1"/>
      <p:bldP spid="56" grpId="0" animBg="1"/>
      <p:bldP spid="57" grpId="0" animBg="1"/>
      <p:bldP spid="59" grpId="0" animBg="1"/>
      <p:bldP spid="60" grpId="0" animBg="1"/>
      <p:bldP spid="6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4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56" name="Freeform 2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2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07030"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2" descr="http://www.yintongzhengxin.com/images/ourTeam/logoWithShadow.png"/>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480060" y="1715781"/>
            <a:ext cx="3425957" cy="3425957"/>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p:cNvSpPr>
            <a:spLocks noGrp="1"/>
          </p:cNvSpPr>
          <p:nvPr>
            <p:ph type="title"/>
          </p:nvPr>
        </p:nvSpPr>
        <p:spPr>
          <a:xfrm>
            <a:off x="4384039" y="365125"/>
            <a:ext cx="7164493" cy="1325563"/>
          </a:xfrm>
        </p:spPr>
        <p:txBody>
          <a:bodyPr vert="horz" lIns="91440" tIns="45720" rIns="91440" bIns="45720" rtlCol="0" anchor="ctr">
            <a:normAutofit/>
          </a:bodyPr>
          <a:lstStyle/>
          <a:p>
            <a:r>
              <a:rPr lang="en-US" sz="4400" dirty="0">
                <a:solidFill>
                  <a:srgbClr val="E7E6E6"/>
                </a:solidFill>
              </a:rPr>
              <a:t>Demo</a:t>
            </a:r>
          </a:p>
        </p:txBody>
      </p:sp>
      <p:sp>
        <p:nvSpPr>
          <p:cNvPr id="4" name="Text Placeholder 3"/>
          <p:cNvSpPr>
            <a:spLocks noGrp="1"/>
          </p:cNvSpPr>
          <p:nvPr>
            <p:ph type="body" sz="quarter" idx="12"/>
          </p:nvPr>
        </p:nvSpPr>
        <p:spPr>
          <a:xfrm>
            <a:off x="4387515" y="2022601"/>
            <a:ext cx="7161017" cy="4154361"/>
          </a:xfrm>
        </p:spPr>
        <p:txBody>
          <a:bodyPr vert="horz" lIns="91440" tIns="45720" rIns="91440" bIns="45720" rtlCol="0">
            <a:normAutofit/>
          </a:bodyPr>
          <a:lstStyle/>
          <a:p>
            <a:r>
              <a:rPr lang="en-US" sz="2800" dirty="0">
                <a:solidFill>
                  <a:schemeClr val="bg1"/>
                </a:solidFill>
                <a:latin typeface="+mn-lt"/>
              </a:rPr>
              <a:t>S</a:t>
            </a:r>
            <a:r>
              <a:rPr lang="en-US" altLang="zh-CN" sz="2800" dirty="0">
                <a:solidFill>
                  <a:schemeClr val="bg1"/>
                </a:solidFill>
                <a:latin typeface="+mn-lt"/>
              </a:rPr>
              <a:t>tateless Reliable Service</a:t>
            </a:r>
            <a:endParaRPr lang="en-US" sz="2800" dirty="0">
              <a:solidFill>
                <a:schemeClr val="bg1"/>
              </a:solidFill>
              <a:latin typeface="+mn-lt"/>
            </a:endParaRPr>
          </a:p>
          <a:p>
            <a:endParaRPr lang="en-US" sz="2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Stateless Service Application</a:t>
            </a:r>
          </a:p>
          <a:p>
            <a:pPr marL="285750" indent="-285750">
              <a:buFont typeface="Arial" panose="020B0604020202020204" pitchFamily="34" charset="0"/>
              <a:buChar char="•"/>
            </a:pPr>
            <a:endParaRPr lang="en-US" sz="1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Availability</a:t>
            </a:r>
          </a:p>
          <a:p>
            <a:pPr marL="285750" indent="-285750">
              <a:buFont typeface="Arial" panose="020B0604020202020204" pitchFamily="34" charset="0"/>
              <a:buChar char="•"/>
            </a:pPr>
            <a:endParaRPr lang="en-US" sz="1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Scalability</a:t>
            </a:r>
            <a:endParaRPr lang="en-US" sz="1263" dirty="0">
              <a:solidFill>
                <a:schemeClr val="bg1"/>
              </a:solidFill>
              <a:latin typeface="+mn-lt"/>
            </a:endParaRPr>
          </a:p>
          <a:p>
            <a:pPr marL="285750" indent="-285750">
              <a:buFont typeface="Arial" panose="020B0604020202020204" pitchFamily="34" charset="0"/>
              <a:buChar char="•"/>
            </a:pPr>
            <a:endParaRPr lang="en-US" sz="1263" dirty="0">
              <a:solidFill>
                <a:schemeClr val="bg1"/>
              </a:solidFill>
              <a:latin typeface="+mn-lt"/>
            </a:endParaRPr>
          </a:p>
          <a:p>
            <a:pPr marL="285750" indent="-285750">
              <a:buFont typeface="Arial" panose="020B0604020202020204" pitchFamily="34" charset="0"/>
              <a:buChar char="•"/>
            </a:pPr>
            <a:endParaRPr lang="en-US" sz="1800" dirty="0">
              <a:solidFill>
                <a:schemeClr val="bg1"/>
              </a:solidFill>
              <a:latin typeface="+mn-lt"/>
            </a:endParaRPr>
          </a:p>
        </p:txBody>
      </p:sp>
    </p:spTree>
    <p:extLst>
      <p:ext uri="{BB962C8B-B14F-4D97-AF65-F5344CB8AC3E}">
        <p14:creationId xmlns:p14="http://schemas.microsoft.com/office/powerpoint/2010/main" val="32331409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Rectangle 13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1544903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Rectangle 13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9454861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18141143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ctangle 14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10429818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Rectangle 14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41148859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Rectangle 14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3154624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Rectangle 14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11941474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Rectangle 14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34653630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Rectangle 14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19166222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image00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35422" y="2464946"/>
            <a:ext cx="2008622" cy="12440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p:cNvCxnSpPr/>
          <p:nvPr/>
        </p:nvCxnSpPr>
        <p:spPr>
          <a:xfrm flipH="1">
            <a:off x="5996520" y="1237350"/>
            <a:ext cx="3056" cy="5152063"/>
          </a:xfrm>
          <a:prstGeom prst="line">
            <a:avLst/>
          </a:prstGeom>
          <a:noFill/>
          <a:ln w="15875" cap="flat" cmpd="sng" algn="ctr">
            <a:solidFill>
              <a:srgbClr val="E7E6E6"/>
            </a:solidFill>
            <a:prstDash val="solid"/>
            <a:miter lim="800000"/>
          </a:ln>
          <a:effectLst/>
        </p:spPr>
      </p:cxnSp>
      <p:sp>
        <p:nvSpPr>
          <p:cNvPr id="9" name="Flowchart: Magnetic Disk 8"/>
          <p:cNvSpPr/>
          <p:nvPr/>
        </p:nvSpPr>
        <p:spPr>
          <a:xfrm>
            <a:off x="1646287" y="4874369"/>
            <a:ext cx="2126416" cy="1640380"/>
          </a:xfrm>
          <a:prstGeom prst="flowChartMagneticDisk">
            <a:avLst/>
          </a:prstGeom>
          <a:solidFill>
            <a:srgbClr val="92D050"/>
          </a:solidFill>
          <a:ln w="15875" cap="flat" cmpd="sng" algn="ctr">
            <a:solidFill>
              <a:sysClr val="window" lastClr="FFFFFF"/>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 name="Group 9"/>
          <p:cNvGrpSpPr/>
          <p:nvPr/>
        </p:nvGrpSpPr>
        <p:grpSpPr>
          <a:xfrm>
            <a:off x="1931649" y="5509655"/>
            <a:ext cx="269057" cy="329812"/>
            <a:chOff x="4818580" y="4212404"/>
            <a:chExt cx="441789" cy="544531"/>
          </a:xfrm>
        </p:grpSpPr>
        <p:sp>
          <p:nvSpPr>
            <p:cNvPr id="11" name="Rectangle 10"/>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2" name="Rectangle 11"/>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13" name="Group 12"/>
          <p:cNvGrpSpPr/>
          <p:nvPr/>
        </p:nvGrpSpPr>
        <p:grpSpPr>
          <a:xfrm>
            <a:off x="2374292" y="5509655"/>
            <a:ext cx="269057" cy="329812"/>
            <a:chOff x="4818580" y="4212404"/>
            <a:chExt cx="441789" cy="544531"/>
          </a:xfrm>
        </p:grpSpPr>
        <p:sp>
          <p:nvSpPr>
            <p:cNvPr id="14" name="Rectangle 13"/>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5" name="Rectangle 14"/>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16" name="Group 15"/>
          <p:cNvGrpSpPr/>
          <p:nvPr/>
        </p:nvGrpSpPr>
        <p:grpSpPr>
          <a:xfrm>
            <a:off x="2816935" y="5509655"/>
            <a:ext cx="269057" cy="329812"/>
            <a:chOff x="4818580" y="4212404"/>
            <a:chExt cx="441789" cy="544531"/>
          </a:xfrm>
        </p:grpSpPr>
        <p:sp>
          <p:nvSpPr>
            <p:cNvPr id="17" name="Rectangle 16"/>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8" name="Rectangle 17"/>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19" name="Group 18"/>
          <p:cNvGrpSpPr/>
          <p:nvPr/>
        </p:nvGrpSpPr>
        <p:grpSpPr>
          <a:xfrm>
            <a:off x="3259576" y="5509655"/>
            <a:ext cx="269057" cy="329812"/>
            <a:chOff x="4818580" y="4212404"/>
            <a:chExt cx="441789" cy="544531"/>
          </a:xfrm>
        </p:grpSpPr>
        <p:sp>
          <p:nvSpPr>
            <p:cNvPr id="20" name="Rectangle 19"/>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21" name="Rectangle 20"/>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22" name="Group 21"/>
          <p:cNvGrpSpPr/>
          <p:nvPr/>
        </p:nvGrpSpPr>
        <p:grpSpPr>
          <a:xfrm>
            <a:off x="1931649" y="5950850"/>
            <a:ext cx="269057" cy="329812"/>
            <a:chOff x="4818580" y="4212404"/>
            <a:chExt cx="441789" cy="544531"/>
          </a:xfrm>
        </p:grpSpPr>
        <p:sp>
          <p:nvSpPr>
            <p:cNvPr id="23" name="Rectangle 22"/>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24" name="Rectangle 23"/>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25" name="Group 24"/>
          <p:cNvGrpSpPr/>
          <p:nvPr/>
        </p:nvGrpSpPr>
        <p:grpSpPr>
          <a:xfrm>
            <a:off x="2374292" y="5950850"/>
            <a:ext cx="269057" cy="329812"/>
            <a:chOff x="4818580" y="4212404"/>
            <a:chExt cx="441789" cy="544531"/>
          </a:xfrm>
        </p:grpSpPr>
        <p:sp>
          <p:nvSpPr>
            <p:cNvPr id="26" name="Rectangle 25"/>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27" name="Rectangle 26"/>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28" name="Group 27"/>
          <p:cNvGrpSpPr/>
          <p:nvPr/>
        </p:nvGrpSpPr>
        <p:grpSpPr>
          <a:xfrm>
            <a:off x="2816935" y="5950850"/>
            <a:ext cx="269057" cy="329812"/>
            <a:chOff x="4818580" y="4212404"/>
            <a:chExt cx="441789" cy="544531"/>
          </a:xfrm>
        </p:grpSpPr>
        <p:sp>
          <p:nvSpPr>
            <p:cNvPr id="29" name="Rectangle 28"/>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30" name="Rectangle 29"/>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31" name="Group 30"/>
          <p:cNvGrpSpPr/>
          <p:nvPr/>
        </p:nvGrpSpPr>
        <p:grpSpPr>
          <a:xfrm>
            <a:off x="3259576" y="5950850"/>
            <a:ext cx="269057" cy="329812"/>
            <a:chOff x="4818580" y="4212404"/>
            <a:chExt cx="441789" cy="544531"/>
          </a:xfrm>
        </p:grpSpPr>
        <p:sp>
          <p:nvSpPr>
            <p:cNvPr id="32" name="Rectangle 31"/>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33" name="Rectangle 32"/>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sp>
        <p:nvSpPr>
          <p:cNvPr id="34" name="Rectangle 33"/>
          <p:cNvSpPr/>
          <p:nvPr/>
        </p:nvSpPr>
        <p:spPr>
          <a:xfrm>
            <a:off x="1078428" y="1061313"/>
            <a:ext cx="2860783" cy="584775"/>
          </a:xfrm>
          <a:prstGeom prst="rect">
            <a:avLst/>
          </a:prstGeom>
        </p:spPr>
        <p:txBody>
          <a:bodyPr wrap="none">
            <a:spAutoFit/>
          </a:bodyPr>
          <a:lstStyle/>
          <a:p>
            <a:pPr marL="285695" indent="-285695" defTabSz="914224">
              <a:buFont typeface="Arial" panose="020B0604020202020204" pitchFamily="34" charset="0"/>
              <a:buChar char="•"/>
            </a:pPr>
            <a:r>
              <a:rPr lang="en-US" sz="1600" dirty="0">
                <a:solidFill>
                  <a:srgbClr val="E7E6E6"/>
                </a:solidFill>
              </a:rPr>
              <a:t>Single monolithic database</a:t>
            </a:r>
          </a:p>
          <a:p>
            <a:pPr marL="285695" indent="-285695" defTabSz="914224">
              <a:buFont typeface="Arial" panose="020B0604020202020204" pitchFamily="34" charset="0"/>
              <a:buChar char="•"/>
            </a:pPr>
            <a:r>
              <a:rPr lang="en-US" sz="1600" dirty="0">
                <a:solidFill>
                  <a:srgbClr val="E7E6E6"/>
                </a:solidFill>
              </a:rPr>
              <a:t>Tiers of specific technologies</a:t>
            </a:r>
          </a:p>
        </p:txBody>
      </p:sp>
      <p:cxnSp>
        <p:nvCxnSpPr>
          <p:cNvPr id="35" name="Straight Arrow Connector 34"/>
          <p:cNvCxnSpPr>
            <a:stCxn id="38" idx="0"/>
            <a:endCxn id="77" idx="2"/>
          </p:cNvCxnSpPr>
          <p:nvPr/>
        </p:nvCxnSpPr>
        <p:spPr>
          <a:xfrm flipV="1">
            <a:off x="2709496" y="2560808"/>
            <a:ext cx="0" cy="296381"/>
          </a:xfrm>
          <a:prstGeom prst="straightConnector1">
            <a:avLst/>
          </a:prstGeom>
          <a:noFill/>
          <a:ln w="12700" cap="flat" cmpd="sng" algn="ctr">
            <a:solidFill>
              <a:srgbClr val="E7E6E6"/>
            </a:solidFill>
            <a:prstDash val="solid"/>
            <a:miter lim="800000"/>
            <a:tailEnd type="triangle"/>
          </a:ln>
          <a:effectLst/>
        </p:spPr>
      </p:cxnSp>
      <p:sp>
        <p:nvSpPr>
          <p:cNvPr id="36" name="Rectangle 35"/>
          <p:cNvSpPr/>
          <p:nvPr/>
        </p:nvSpPr>
        <p:spPr>
          <a:xfrm>
            <a:off x="782196" y="346888"/>
            <a:ext cx="4492768" cy="523220"/>
          </a:xfrm>
          <a:prstGeom prst="rect">
            <a:avLst/>
          </a:prstGeom>
        </p:spPr>
        <p:txBody>
          <a:bodyPr wrap="none">
            <a:spAutoFit/>
          </a:bodyPr>
          <a:lstStyle/>
          <a:p>
            <a:pPr defTabSz="914224"/>
            <a:r>
              <a:rPr lang="en-US" sz="2800" dirty="0">
                <a:solidFill>
                  <a:srgbClr val="E7E6E6"/>
                </a:solidFill>
                <a:latin typeface="+mj-lt"/>
              </a:rPr>
              <a:t>State in Monolithic approach</a:t>
            </a:r>
          </a:p>
        </p:txBody>
      </p:sp>
      <p:sp>
        <p:nvSpPr>
          <p:cNvPr id="37" name="Rectangle 36"/>
          <p:cNvSpPr/>
          <p:nvPr/>
        </p:nvSpPr>
        <p:spPr>
          <a:xfrm>
            <a:off x="6543695" y="352041"/>
            <a:ext cx="4940327" cy="523220"/>
          </a:xfrm>
          <a:prstGeom prst="rect">
            <a:avLst/>
          </a:prstGeom>
        </p:spPr>
        <p:txBody>
          <a:bodyPr wrap="none">
            <a:spAutoFit/>
          </a:bodyPr>
          <a:lstStyle/>
          <a:p>
            <a:pPr defTabSz="914224"/>
            <a:r>
              <a:rPr lang="en-US" sz="2800" dirty="0">
                <a:solidFill>
                  <a:srgbClr val="E7E6E6"/>
                </a:solidFill>
                <a:latin typeface="+mj-lt"/>
              </a:rPr>
              <a:t>State in Microservices approach</a:t>
            </a:r>
          </a:p>
        </p:txBody>
      </p:sp>
      <p:sp>
        <p:nvSpPr>
          <p:cNvPr id="38" name="Rounded Rectangle 34"/>
          <p:cNvSpPr/>
          <p:nvPr/>
        </p:nvSpPr>
        <p:spPr bwMode="auto">
          <a:xfrm>
            <a:off x="1820093" y="2857189"/>
            <a:ext cx="1778805" cy="709448"/>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pic>
        <p:nvPicPr>
          <p:cNvPr id="39"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935959" y="3001142"/>
            <a:ext cx="511462" cy="3996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Rectangle 39"/>
          <p:cNvSpPr/>
          <p:nvPr/>
        </p:nvSpPr>
        <p:spPr>
          <a:xfrm>
            <a:off x="6799758" y="1062166"/>
            <a:ext cx="3922228" cy="1077218"/>
          </a:xfrm>
          <a:prstGeom prst="rect">
            <a:avLst/>
          </a:prstGeom>
        </p:spPr>
        <p:txBody>
          <a:bodyPr wrap="none">
            <a:spAutoFit/>
          </a:bodyPr>
          <a:lstStyle/>
          <a:p>
            <a:pPr marL="285695" indent="-285695" defTabSz="914224">
              <a:buFont typeface="Arial" panose="020B0604020202020204" pitchFamily="34" charset="0"/>
              <a:buChar char="•"/>
            </a:pPr>
            <a:r>
              <a:rPr lang="en-US" sz="1600" dirty="0">
                <a:solidFill>
                  <a:srgbClr val="E7E6E6"/>
                </a:solidFill>
              </a:rPr>
              <a:t>Graph of interconnected microservices</a:t>
            </a:r>
          </a:p>
          <a:p>
            <a:pPr marL="285695" indent="-285695" defTabSz="914224">
              <a:buFont typeface="Arial" panose="020B0604020202020204" pitchFamily="34" charset="0"/>
              <a:buChar char="•"/>
            </a:pPr>
            <a:r>
              <a:rPr lang="en-US" sz="1600" dirty="0">
                <a:solidFill>
                  <a:srgbClr val="E7E6E6"/>
                </a:solidFill>
              </a:rPr>
              <a:t>State typically scoped to the microservice</a:t>
            </a:r>
          </a:p>
          <a:p>
            <a:pPr marL="285695" indent="-285695" defTabSz="914224">
              <a:buFont typeface="Arial" panose="020B0604020202020204" pitchFamily="34" charset="0"/>
              <a:buChar char="•"/>
            </a:pPr>
            <a:r>
              <a:rPr lang="en-US" sz="1600" dirty="0">
                <a:solidFill>
                  <a:srgbClr val="E7E6E6"/>
                </a:solidFill>
              </a:rPr>
              <a:t>Variety of technologies used </a:t>
            </a:r>
          </a:p>
          <a:p>
            <a:pPr marL="285695" indent="-285695" defTabSz="914224">
              <a:buFont typeface="Arial" panose="020B0604020202020204" pitchFamily="34" charset="0"/>
              <a:buChar char="•"/>
            </a:pPr>
            <a:r>
              <a:rPr lang="en-US" sz="1600" dirty="0">
                <a:solidFill>
                  <a:srgbClr val="E7E6E6"/>
                </a:solidFill>
              </a:rPr>
              <a:t>Remote Storage for cold data</a:t>
            </a:r>
          </a:p>
        </p:txBody>
      </p:sp>
      <p:grpSp>
        <p:nvGrpSpPr>
          <p:cNvPr id="41" name="Group 40"/>
          <p:cNvGrpSpPr/>
          <p:nvPr/>
        </p:nvGrpSpPr>
        <p:grpSpPr>
          <a:xfrm>
            <a:off x="6412793" y="2496191"/>
            <a:ext cx="5532746" cy="4232371"/>
            <a:chOff x="6410429" y="1579470"/>
            <a:chExt cx="5533537" cy="4232974"/>
          </a:xfrm>
        </p:grpSpPr>
        <p:sp>
          <p:nvSpPr>
            <p:cNvPr id="42" name="Rounded Rectangle 41"/>
            <p:cNvSpPr/>
            <p:nvPr/>
          </p:nvSpPr>
          <p:spPr bwMode="auto">
            <a:xfrm>
              <a:off x="6753045" y="3791312"/>
              <a:ext cx="1278241" cy="1393591"/>
            </a:xfrm>
            <a:prstGeom prst="roundRect">
              <a:avLst/>
            </a:prstGeom>
            <a:noFill/>
            <a:ln w="10795" cap="flat" cmpd="sng" algn="ctr">
              <a:solidFill>
                <a:srgbClr val="E7E6E6"/>
              </a:solidFill>
              <a:prstDash val="lgDash"/>
              <a:headEnd type="none" w="med" len="med"/>
              <a:tailEnd type="none" w="med" len="med"/>
            </a:ln>
            <a:effectLst/>
          </p:spPr>
          <p:txBody>
            <a:bodyPr lIns="91414" tIns="91414" rIns="34284" bIns="34284" rtlCol="0" anchor="b" anchorCtr="0"/>
            <a:lstStyle/>
            <a:p>
              <a:pPr algn="ctr" defTabSz="932048">
                <a:defRPr/>
              </a:pPr>
              <a:endParaRPr lang="en-US" sz="1600" kern="0" dirty="0">
                <a:solidFill>
                  <a:srgbClr val="E7E6E6"/>
                </a:solidFill>
                <a:ea typeface="Segoe UI" pitchFamily="34" charset="0"/>
                <a:cs typeface="Segoe UI" pitchFamily="34" charset="0"/>
              </a:endParaRPr>
            </a:p>
          </p:txBody>
        </p:sp>
        <p:sp>
          <p:nvSpPr>
            <p:cNvPr id="43" name="Flowchart: Magnetic Disk 42"/>
            <p:cNvSpPr/>
            <p:nvPr/>
          </p:nvSpPr>
          <p:spPr>
            <a:xfrm>
              <a:off x="7110132" y="4552712"/>
              <a:ext cx="571464" cy="573851"/>
            </a:xfrm>
            <a:prstGeom prst="flowChartMagneticDisk">
              <a:avLst/>
            </a:prstGeom>
            <a:solidFill>
              <a:srgbClr val="92D050"/>
            </a:solidFill>
            <a:ln w="15875" cap="flat" cmpd="sng" algn="ctr">
              <a:solidFill>
                <a:srgbClr val="E7E6E6"/>
              </a:solidFill>
              <a:prstDash val="solid"/>
              <a:headEnd type="none" w="med" len="med"/>
              <a:tailEnd type="none" w="med" len="med"/>
            </a:ln>
            <a:effectLst/>
          </p:spPr>
          <p:txBody>
            <a:bodyPr lIns="91414" tIns="91414" rIns="34284" bIns="34284" rtlCol="0" anchor="b" anchorCtr="0"/>
            <a:lstStyle/>
            <a:p>
              <a:pPr algn="ctr" defTabSz="932048">
                <a:defRPr/>
              </a:pPr>
              <a:endParaRPr lang="en-US" sz="1600" kern="0" dirty="0">
                <a:solidFill>
                  <a:srgbClr val="E7E6E6"/>
                </a:solidFill>
                <a:ea typeface="Segoe UI" pitchFamily="34" charset="0"/>
                <a:cs typeface="Segoe UI" pitchFamily="34" charset="0"/>
              </a:endParaRPr>
            </a:p>
          </p:txBody>
        </p:sp>
        <p:grpSp>
          <p:nvGrpSpPr>
            <p:cNvPr id="44" name="Group 43"/>
            <p:cNvGrpSpPr/>
            <p:nvPr/>
          </p:nvGrpSpPr>
          <p:grpSpPr>
            <a:xfrm>
              <a:off x="7203257" y="4823880"/>
              <a:ext cx="153877" cy="202604"/>
              <a:chOff x="4818580" y="4212404"/>
              <a:chExt cx="441789" cy="544531"/>
            </a:xfrm>
          </p:grpSpPr>
          <p:sp>
            <p:nvSpPr>
              <p:cNvPr id="75" name="Rectangle 74"/>
              <p:cNvSpPr/>
              <p:nvPr/>
            </p:nvSpPr>
            <p:spPr>
              <a:xfrm>
                <a:off x="4818580" y="4212404"/>
                <a:ext cx="441789" cy="544531"/>
              </a:xfrm>
              <a:prstGeom prst="rect">
                <a:avLst/>
              </a:prstGeom>
              <a:noFill/>
              <a:ln w="15875" cap="flat" cmpd="sng" algn="ctr">
                <a:solidFill>
                  <a:srgbClr val="E7E6E6"/>
                </a:solidFill>
                <a:prstDash val="solid"/>
                <a:miter lim="800000"/>
              </a:ln>
              <a:effectLst/>
            </p:spPr>
            <p:txBody>
              <a:bodyPr rtlCol="0" anchor="ctr"/>
              <a:lstStyle/>
              <a:p>
                <a:pPr algn="ctr" defTabSz="914224">
                  <a:defRPr/>
                </a:pPr>
                <a:endParaRPr lang="en-US" sz="1600" kern="0" dirty="0">
                  <a:solidFill>
                    <a:srgbClr val="E7E6E6"/>
                  </a:solidFill>
                </a:endParaRPr>
              </a:p>
            </p:txBody>
          </p:sp>
          <p:sp>
            <p:nvSpPr>
              <p:cNvPr id="76" name="Rectangle 75"/>
              <p:cNvSpPr/>
              <p:nvPr/>
            </p:nvSpPr>
            <p:spPr>
              <a:xfrm>
                <a:off x="4818580" y="4212405"/>
                <a:ext cx="441789" cy="113016"/>
              </a:xfrm>
              <a:prstGeom prst="rect">
                <a:avLst/>
              </a:prstGeom>
              <a:noFill/>
              <a:ln w="15875" cap="flat" cmpd="sng" algn="ctr">
                <a:solidFill>
                  <a:srgbClr val="E7E6E6"/>
                </a:solidFill>
                <a:prstDash val="solid"/>
                <a:miter lim="800000"/>
              </a:ln>
              <a:effectLst/>
            </p:spPr>
            <p:txBody>
              <a:bodyPr rtlCol="0" anchor="ctr"/>
              <a:lstStyle/>
              <a:p>
                <a:pPr algn="ctr" defTabSz="914224">
                  <a:defRPr/>
                </a:pPr>
                <a:endParaRPr lang="en-US" sz="1600" kern="0" dirty="0">
                  <a:solidFill>
                    <a:srgbClr val="E7E6E6"/>
                  </a:solidFill>
                </a:endParaRPr>
              </a:p>
            </p:txBody>
          </p:sp>
        </p:grpSp>
        <p:grpSp>
          <p:nvGrpSpPr>
            <p:cNvPr id="45" name="Group 44"/>
            <p:cNvGrpSpPr/>
            <p:nvPr/>
          </p:nvGrpSpPr>
          <p:grpSpPr>
            <a:xfrm>
              <a:off x="7440512" y="4823880"/>
              <a:ext cx="153877" cy="202604"/>
              <a:chOff x="4818580" y="4212404"/>
              <a:chExt cx="441789" cy="544531"/>
            </a:xfrm>
          </p:grpSpPr>
          <p:sp>
            <p:nvSpPr>
              <p:cNvPr id="73" name="Rectangle 72"/>
              <p:cNvSpPr/>
              <p:nvPr/>
            </p:nvSpPr>
            <p:spPr>
              <a:xfrm>
                <a:off x="4818580" y="4212404"/>
                <a:ext cx="441789" cy="544531"/>
              </a:xfrm>
              <a:prstGeom prst="rect">
                <a:avLst/>
              </a:prstGeom>
              <a:noFill/>
              <a:ln w="15875" cap="flat" cmpd="sng" algn="ctr">
                <a:solidFill>
                  <a:srgbClr val="E7E6E6"/>
                </a:solidFill>
                <a:prstDash val="solid"/>
                <a:miter lim="800000"/>
              </a:ln>
              <a:effectLst/>
            </p:spPr>
            <p:txBody>
              <a:bodyPr rtlCol="0" anchor="ctr"/>
              <a:lstStyle/>
              <a:p>
                <a:pPr algn="ctr" defTabSz="914224">
                  <a:defRPr/>
                </a:pPr>
                <a:endParaRPr lang="en-US" sz="1600" kern="0" dirty="0">
                  <a:solidFill>
                    <a:srgbClr val="E7E6E6"/>
                  </a:solidFill>
                </a:endParaRPr>
              </a:p>
            </p:txBody>
          </p:sp>
          <p:sp>
            <p:nvSpPr>
              <p:cNvPr id="74" name="Rectangle 73"/>
              <p:cNvSpPr/>
              <p:nvPr/>
            </p:nvSpPr>
            <p:spPr>
              <a:xfrm>
                <a:off x="4818580" y="4212405"/>
                <a:ext cx="441789" cy="113016"/>
              </a:xfrm>
              <a:prstGeom prst="rect">
                <a:avLst/>
              </a:prstGeom>
              <a:noFill/>
              <a:ln w="15875" cap="flat" cmpd="sng" algn="ctr">
                <a:solidFill>
                  <a:srgbClr val="E7E6E6"/>
                </a:solidFill>
                <a:prstDash val="solid"/>
                <a:miter lim="800000"/>
              </a:ln>
              <a:effectLst/>
            </p:spPr>
            <p:txBody>
              <a:bodyPr rtlCol="0" anchor="ctr"/>
              <a:lstStyle/>
              <a:p>
                <a:pPr algn="ctr" defTabSz="914224">
                  <a:defRPr/>
                </a:pPr>
                <a:endParaRPr lang="en-US" sz="1600" kern="0" dirty="0">
                  <a:solidFill>
                    <a:srgbClr val="E7E6E6"/>
                  </a:solidFill>
                </a:endParaRPr>
              </a:p>
            </p:txBody>
          </p:sp>
        </p:grpSp>
        <p:cxnSp>
          <p:nvCxnSpPr>
            <p:cNvPr id="46" name="Straight Arrow Connector 45"/>
            <p:cNvCxnSpPr>
              <a:stCxn id="43" idx="1"/>
            </p:cNvCxnSpPr>
            <p:nvPr/>
          </p:nvCxnSpPr>
          <p:spPr>
            <a:xfrm flipV="1">
              <a:off x="7395863" y="4403609"/>
              <a:ext cx="0" cy="149103"/>
            </a:xfrm>
            <a:prstGeom prst="straightConnector1">
              <a:avLst/>
            </a:prstGeom>
            <a:noFill/>
            <a:ln w="12700" cap="flat" cmpd="sng" algn="ctr">
              <a:solidFill>
                <a:srgbClr val="E7E6E6"/>
              </a:solidFill>
              <a:prstDash val="solid"/>
              <a:miter lim="800000"/>
              <a:tailEnd type="triangle"/>
            </a:ln>
            <a:effectLst/>
          </p:spPr>
        </p:cxnSp>
        <p:sp>
          <p:nvSpPr>
            <p:cNvPr id="47" name="Hexagon 46"/>
            <p:cNvSpPr>
              <a:spLocks noChangeAspect="1"/>
            </p:cNvSpPr>
            <p:nvPr/>
          </p:nvSpPr>
          <p:spPr bwMode="auto">
            <a:xfrm>
              <a:off x="7106045" y="3862815"/>
              <a:ext cx="579638" cy="540794"/>
            </a:xfrm>
            <a:prstGeom prst="hexagon">
              <a:avLst/>
            </a:prstGeom>
            <a:solidFill>
              <a:srgbClr val="92D050"/>
            </a:solidFill>
            <a:ln w="9525" cap="flat" cmpd="sng" algn="ctr">
              <a:solidFill>
                <a:srgbClr val="E7E6E6"/>
              </a:solidFill>
              <a:prstDash val="solid"/>
              <a:headEnd type="none" w="med" len="med"/>
              <a:tailEnd type="none" w="med" len="med"/>
            </a:ln>
            <a:effectLst/>
          </p:spPr>
          <p:txBody>
            <a:bodyPr lIns="91414" tIns="91414" rIns="34284" bIns="34284" rtlCol="0" anchor="b" anchorCtr="0"/>
            <a:lstStyle/>
            <a:p>
              <a:pPr algn="ctr" defTabSz="932048">
                <a:defRPr/>
              </a:pPr>
              <a:endParaRPr lang="en-US" sz="1600" kern="0" dirty="0">
                <a:solidFill>
                  <a:srgbClr val="E7E6E6"/>
                </a:solidFill>
                <a:ea typeface="Segoe UI" pitchFamily="34" charset="0"/>
                <a:cs typeface="Segoe UI" pitchFamily="34" charset="0"/>
              </a:endParaRPr>
            </a:p>
          </p:txBody>
        </p:sp>
        <p:sp>
          <p:nvSpPr>
            <p:cNvPr id="48" name="Hexagon 47"/>
            <p:cNvSpPr>
              <a:spLocks noChangeAspect="1"/>
            </p:cNvSpPr>
            <p:nvPr/>
          </p:nvSpPr>
          <p:spPr bwMode="auto">
            <a:xfrm>
              <a:off x="8902255" y="3880641"/>
              <a:ext cx="579638" cy="540794"/>
            </a:xfrm>
            <a:prstGeom prst="hexagon">
              <a:avLst/>
            </a:prstGeom>
            <a:solidFill>
              <a:srgbClr val="FFC000"/>
            </a:solidFill>
            <a:ln w="9525" cap="flat" cmpd="sng" algn="ctr">
              <a:solidFill>
                <a:srgbClr val="E7E6E6"/>
              </a:solidFill>
              <a:prstDash val="solid"/>
              <a:headEnd type="none" w="med" len="med"/>
              <a:tailEnd type="none" w="med" len="med"/>
            </a:ln>
            <a:effectLst/>
          </p:spPr>
          <p:txBody>
            <a:bodyPr lIns="91414" tIns="91414" rIns="34284" bIns="34284" rtlCol="0" anchor="b" anchorCtr="0"/>
            <a:lstStyle/>
            <a:p>
              <a:pPr algn="ctr" defTabSz="932048"/>
              <a:endParaRPr lang="en-US" sz="1600" kern="0" dirty="0">
                <a:solidFill>
                  <a:srgbClr val="E7E6E6"/>
                </a:solidFill>
                <a:ea typeface="Segoe UI" pitchFamily="34" charset="0"/>
                <a:cs typeface="Segoe UI" pitchFamily="34" charset="0"/>
              </a:endParaRPr>
            </a:p>
          </p:txBody>
        </p:sp>
        <p:sp>
          <p:nvSpPr>
            <p:cNvPr id="49" name="Hexagon 48"/>
            <p:cNvSpPr>
              <a:spLocks noChangeAspect="1"/>
            </p:cNvSpPr>
            <p:nvPr/>
          </p:nvSpPr>
          <p:spPr bwMode="auto">
            <a:xfrm>
              <a:off x="10017591" y="3862815"/>
              <a:ext cx="579638" cy="540794"/>
            </a:xfrm>
            <a:prstGeom prst="hexagon">
              <a:avLst/>
            </a:prstGeom>
            <a:solidFill>
              <a:srgbClr val="7030A0"/>
            </a:solidFill>
            <a:ln w="9525" cap="flat" cmpd="sng" algn="ctr">
              <a:solidFill>
                <a:srgbClr val="E7E6E6"/>
              </a:solidFill>
              <a:prstDash val="solid"/>
              <a:headEnd type="none" w="med" len="med"/>
              <a:tailEnd type="none" w="med" len="med"/>
            </a:ln>
            <a:effectLst/>
          </p:spPr>
          <p:txBody>
            <a:bodyPr lIns="91414" tIns="91414" rIns="34284" bIns="34284" rtlCol="0" anchor="b" anchorCtr="0"/>
            <a:lstStyle/>
            <a:p>
              <a:pPr algn="ctr" defTabSz="932048"/>
              <a:endParaRPr lang="en-US" sz="1600" kern="0" dirty="0">
                <a:solidFill>
                  <a:srgbClr val="E7E6E6"/>
                </a:solidFill>
                <a:ea typeface="Segoe UI" pitchFamily="34" charset="0"/>
                <a:cs typeface="Segoe UI" pitchFamily="34" charset="0"/>
              </a:endParaRPr>
            </a:p>
          </p:txBody>
        </p:sp>
        <p:sp>
          <p:nvSpPr>
            <p:cNvPr id="50" name="Flowchart: Magnetic Disk 49"/>
            <p:cNvSpPr/>
            <p:nvPr/>
          </p:nvSpPr>
          <p:spPr>
            <a:xfrm>
              <a:off x="10229563" y="4220740"/>
              <a:ext cx="157973" cy="140896"/>
            </a:xfrm>
            <a:prstGeom prst="flowChartMagneticDisk">
              <a:avLst/>
            </a:prstGeom>
            <a:solidFill>
              <a:srgbClr val="92D050"/>
            </a:solidFill>
            <a:ln w="15875" cap="flat" cmpd="sng" algn="ctr">
              <a:solidFill>
                <a:srgbClr val="E7E6E6"/>
              </a:solidFill>
              <a:prstDash val="solid"/>
              <a:headEnd type="none" w="med" len="med"/>
              <a:tailEnd type="none" w="med" len="med"/>
            </a:ln>
            <a:effectLst/>
          </p:spPr>
          <p:txBody>
            <a:bodyPr lIns="91414" tIns="91414" rIns="34284" bIns="34284" rtlCol="0" anchor="b" anchorCtr="0"/>
            <a:lstStyle/>
            <a:p>
              <a:pPr algn="ctr" defTabSz="932048">
                <a:defRPr/>
              </a:pPr>
              <a:endParaRPr lang="en-US" sz="1600" kern="0" dirty="0">
                <a:solidFill>
                  <a:srgbClr val="E7E6E6"/>
                </a:solidFill>
                <a:ea typeface="Segoe UI" pitchFamily="34" charset="0"/>
                <a:cs typeface="Segoe UI" pitchFamily="34" charset="0"/>
              </a:endParaRPr>
            </a:p>
          </p:txBody>
        </p:sp>
        <p:sp>
          <p:nvSpPr>
            <p:cNvPr id="51" name="Hexagon 50"/>
            <p:cNvSpPr>
              <a:spLocks noChangeAspect="1"/>
            </p:cNvSpPr>
            <p:nvPr/>
          </p:nvSpPr>
          <p:spPr bwMode="auto">
            <a:xfrm>
              <a:off x="10032798" y="4919622"/>
              <a:ext cx="579638" cy="540794"/>
            </a:xfrm>
            <a:prstGeom prst="hexagon">
              <a:avLst/>
            </a:prstGeom>
            <a:solidFill>
              <a:srgbClr val="7030A0"/>
            </a:solidFill>
            <a:ln w="9525" cap="flat" cmpd="sng" algn="ctr">
              <a:solidFill>
                <a:srgbClr val="E7E6E6"/>
              </a:solidFill>
              <a:prstDash val="solid"/>
              <a:headEnd type="none" w="med" len="med"/>
              <a:tailEnd type="none" w="med" len="med"/>
            </a:ln>
            <a:effectLst/>
          </p:spPr>
          <p:txBody>
            <a:bodyPr lIns="91414" tIns="91414" rIns="34284" bIns="34284" rtlCol="0" anchor="b" anchorCtr="0"/>
            <a:lstStyle/>
            <a:p>
              <a:pPr algn="ctr" defTabSz="932048"/>
              <a:endParaRPr lang="en-US" sz="1600" kern="0" dirty="0">
                <a:solidFill>
                  <a:srgbClr val="E7E6E6"/>
                </a:solidFill>
                <a:ea typeface="Segoe UI" pitchFamily="34" charset="0"/>
                <a:cs typeface="Segoe UI" pitchFamily="34" charset="0"/>
              </a:endParaRPr>
            </a:p>
          </p:txBody>
        </p:sp>
        <p:sp>
          <p:nvSpPr>
            <p:cNvPr id="52" name="Flowchart: Magnetic Disk 51"/>
            <p:cNvSpPr/>
            <p:nvPr/>
          </p:nvSpPr>
          <p:spPr>
            <a:xfrm>
              <a:off x="10254119" y="5263296"/>
              <a:ext cx="157973" cy="140896"/>
            </a:xfrm>
            <a:prstGeom prst="flowChartMagneticDisk">
              <a:avLst/>
            </a:prstGeom>
            <a:solidFill>
              <a:srgbClr val="92D050"/>
            </a:solidFill>
            <a:ln w="15875" cap="flat" cmpd="sng" algn="ctr">
              <a:solidFill>
                <a:srgbClr val="E7E6E6"/>
              </a:solidFill>
              <a:prstDash val="solid"/>
              <a:headEnd type="none" w="med" len="med"/>
              <a:tailEnd type="none" w="med" len="med"/>
            </a:ln>
            <a:effectLst/>
          </p:spPr>
          <p:txBody>
            <a:bodyPr lIns="91414" tIns="91414" rIns="34284" bIns="34284" rtlCol="0" anchor="b" anchorCtr="0"/>
            <a:lstStyle/>
            <a:p>
              <a:pPr algn="ctr" defTabSz="932048"/>
              <a:endParaRPr lang="en-US" sz="1600" kern="0" dirty="0">
                <a:solidFill>
                  <a:srgbClr val="E7E6E6"/>
                </a:solidFill>
                <a:ea typeface="Segoe UI" pitchFamily="34" charset="0"/>
                <a:cs typeface="Segoe UI" pitchFamily="34" charset="0"/>
              </a:endParaRPr>
            </a:p>
          </p:txBody>
        </p:sp>
        <p:cxnSp>
          <p:nvCxnSpPr>
            <p:cNvPr id="53" name="Straight Arrow Connector 52"/>
            <p:cNvCxnSpPr>
              <a:stCxn id="42" idx="0"/>
              <a:endCxn id="71" idx="4"/>
            </p:cNvCxnSpPr>
            <p:nvPr/>
          </p:nvCxnSpPr>
          <p:spPr>
            <a:xfrm flipV="1">
              <a:off x="7392166" y="2582880"/>
              <a:ext cx="1335803" cy="1208433"/>
            </a:xfrm>
            <a:prstGeom prst="straightConnector1">
              <a:avLst/>
            </a:prstGeom>
            <a:noFill/>
            <a:ln w="12700" cap="flat" cmpd="sng" algn="ctr">
              <a:solidFill>
                <a:srgbClr val="E7E6E6"/>
              </a:solidFill>
              <a:prstDash val="solid"/>
              <a:miter lim="800000"/>
              <a:tailEnd type="triangle"/>
            </a:ln>
            <a:effectLst/>
          </p:spPr>
        </p:cxnSp>
        <p:cxnSp>
          <p:nvCxnSpPr>
            <p:cNvPr id="54" name="Straight Arrow Connector 53"/>
            <p:cNvCxnSpPr>
              <a:endCxn id="71" idx="3"/>
            </p:cNvCxnSpPr>
            <p:nvPr/>
          </p:nvCxnSpPr>
          <p:spPr>
            <a:xfrm flipH="1" flipV="1">
              <a:off x="9011867" y="2724827"/>
              <a:ext cx="165981" cy="1155814"/>
            </a:xfrm>
            <a:prstGeom prst="straightConnector1">
              <a:avLst/>
            </a:prstGeom>
            <a:noFill/>
            <a:ln w="12700" cap="flat" cmpd="sng" algn="ctr">
              <a:solidFill>
                <a:srgbClr val="E7E6E6"/>
              </a:solidFill>
              <a:prstDash val="solid"/>
              <a:miter lim="800000"/>
              <a:tailEnd type="triangle"/>
            </a:ln>
            <a:effectLst/>
          </p:spPr>
        </p:cxnSp>
        <p:cxnSp>
          <p:nvCxnSpPr>
            <p:cNvPr id="55" name="Straight Arrow Connector 54"/>
            <p:cNvCxnSpPr>
              <a:stCxn id="49" idx="3"/>
              <a:endCxn id="48" idx="0"/>
            </p:cNvCxnSpPr>
            <p:nvPr/>
          </p:nvCxnSpPr>
          <p:spPr>
            <a:xfrm flipH="1">
              <a:off x="9481893" y="4133212"/>
              <a:ext cx="535698" cy="17827"/>
            </a:xfrm>
            <a:prstGeom prst="straightConnector1">
              <a:avLst/>
            </a:prstGeom>
            <a:noFill/>
            <a:ln w="12700" cap="flat" cmpd="sng" algn="ctr">
              <a:solidFill>
                <a:srgbClr val="E7E6E6"/>
              </a:solidFill>
              <a:prstDash val="solid"/>
              <a:miter lim="800000"/>
              <a:tailEnd type="triangle"/>
            </a:ln>
            <a:effectLst/>
          </p:spPr>
        </p:cxnSp>
        <p:cxnSp>
          <p:nvCxnSpPr>
            <p:cNvPr id="56" name="Straight Arrow Connector 55"/>
            <p:cNvCxnSpPr>
              <a:stCxn id="51" idx="3"/>
              <a:endCxn id="48" idx="1"/>
            </p:cNvCxnSpPr>
            <p:nvPr/>
          </p:nvCxnSpPr>
          <p:spPr>
            <a:xfrm flipH="1" flipV="1">
              <a:off x="9346694" y="4421435"/>
              <a:ext cx="686104" cy="768584"/>
            </a:xfrm>
            <a:prstGeom prst="straightConnector1">
              <a:avLst/>
            </a:prstGeom>
            <a:noFill/>
            <a:ln w="12700" cap="flat" cmpd="sng" algn="ctr">
              <a:solidFill>
                <a:srgbClr val="E7E6E6"/>
              </a:solidFill>
              <a:prstDash val="solid"/>
              <a:miter lim="800000"/>
              <a:tailEnd type="triangle"/>
            </a:ln>
            <a:effectLst/>
          </p:spPr>
        </p:cxnSp>
        <p:sp>
          <p:nvSpPr>
            <p:cNvPr id="57" name="Rectangle 56"/>
            <p:cNvSpPr/>
            <p:nvPr/>
          </p:nvSpPr>
          <p:spPr>
            <a:xfrm>
              <a:off x="6410429" y="5227586"/>
              <a:ext cx="2170255" cy="584858"/>
            </a:xfrm>
            <a:prstGeom prst="rect">
              <a:avLst/>
            </a:prstGeom>
            <a:ln>
              <a:solidFill>
                <a:srgbClr val="E7E6E6"/>
              </a:solidFill>
            </a:ln>
          </p:spPr>
          <p:txBody>
            <a:bodyPr wrap="square">
              <a:spAutoFit/>
            </a:bodyPr>
            <a:lstStyle/>
            <a:p>
              <a:pPr defTabSz="914224"/>
              <a:r>
                <a:rPr lang="en-US" sz="1600" dirty="0">
                  <a:solidFill>
                    <a:srgbClr val="E7E6E6"/>
                  </a:solidFill>
                </a:rPr>
                <a:t>stateless services with </a:t>
              </a:r>
            </a:p>
            <a:p>
              <a:pPr defTabSz="914224"/>
              <a:r>
                <a:rPr lang="en-US" sz="1600" dirty="0">
                  <a:solidFill>
                    <a:srgbClr val="E7E6E6"/>
                  </a:solidFill>
                </a:rPr>
                <a:t>separate stores</a:t>
              </a:r>
            </a:p>
          </p:txBody>
        </p:sp>
        <p:sp>
          <p:nvSpPr>
            <p:cNvPr id="58" name="Rectangle 57"/>
            <p:cNvSpPr/>
            <p:nvPr/>
          </p:nvSpPr>
          <p:spPr>
            <a:xfrm>
              <a:off x="10676287" y="4938708"/>
              <a:ext cx="1245592" cy="584858"/>
            </a:xfrm>
            <a:prstGeom prst="rect">
              <a:avLst/>
            </a:prstGeom>
            <a:ln>
              <a:solidFill>
                <a:srgbClr val="E7E6E6"/>
              </a:solidFill>
            </a:ln>
          </p:spPr>
          <p:txBody>
            <a:bodyPr wrap="square">
              <a:spAutoFit/>
            </a:bodyPr>
            <a:lstStyle/>
            <a:p>
              <a:pPr defTabSz="914224"/>
              <a:r>
                <a:rPr lang="en-US" sz="1600" dirty="0">
                  <a:solidFill>
                    <a:srgbClr val="E7E6E6"/>
                  </a:solidFill>
                </a:rPr>
                <a:t>stateful services</a:t>
              </a:r>
            </a:p>
          </p:txBody>
        </p:sp>
        <p:grpSp>
          <p:nvGrpSpPr>
            <p:cNvPr id="59" name="Group 58"/>
            <p:cNvGrpSpPr>
              <a:grpSpLocks noChangeAspect="1"/>
            </p:cNvGrpSpPr>
            <p:nvPr/>
          </p:nvGrpSpPr>
          <p:grpSpPr>
            <a:xfrm>
              <a:off x="8727970" y="2090817"/>
              <a:ext cx="567793" cy="634010"/>
              <a:chOff x="5499394" y="1899253"/>
              <a:chExt cx="1132765" cy="1226322"/>
            </a:xfrm>
          </p:grpSpPr>
          <p:sp>
            <p:nvSpPr>
              <p:cNvPr id="71" name="Hexagon 70"/>
              <p:cNvSpPr/>
              <p:nvPr/>
            </p:nvSpPr>
            <p:spPr bwMode="auto">
              <a:xfrm rot="16200000">
                <a:off x="5452616" y="1946031"/>
                <a:ext cx="1226322" cy="1132765"/>
              </a:xfrm>
              <a:prstGeom prst="hexagon">
                <a:avLst/>
              </a:prstGeom>
              <a:solidFill>
                <a:srgbClr val="FFB900"/>
              </a:solidFill>
              <a:ln w="10795" cap="flat" cmpd="sng" algn="ctr">
                <a:solidFill>
                  <a:srgbClr val="E7E6E6"/>
                </a:solidFill>
                <a:prstDash val="solid"/>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1600" kern="0" dirty="0">
                  <a:solidFill>
                    <a:srgbClr val="E7E6E6"/>
                  </a:solidFill>
                </a:endParaRPr>
              </a:p>
            </p:txBody>
          </p:sp>
          <p:pic>
            <p:nvPicPr>
              <p:cNvPr id="72" name="Picture 21"/>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5780027" y="2304620"/>
                <a:ext cx="571500" cy="4683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grpSp>
        <p:sp>
          <p:nvSpPr>
            <p:cNvPr id="60" name="Rectangle 59"/>
            <p:cNvSpPr/>
            <p:nvPr/>
          </p:nvSpPr>
          <p:spPr>
            <a:xfrm>
              <a:off x="9988409" y="2049865"/>
              <a:ext cx="1955557" cy="584858"/>
            </a:xfrm>
            <a:prstGeom prst="rect">
              <a:avLst/>
            </a:prstGeom>
            <a:ln>
              <a:solidFill>
                <a:srgbClr val="E7E6E6"/>
              </a:solidFill>
            </a:ln>
          </p:spPr>
          <p:txBody>
            <a:bodyPr wrap="square">
              <a:spAutoFit/>
            </a:bodyPr>
            <a:lstStyle/>
            <a:p>
              <a:pPr defTabSz="914224"/>
              <a:r>
                <a:rPr lang="en-US" sz="1600" dirty="0">
                  <a:solidFill>
                    <a:srgbClr val="E7E6E6"/>
                  </a:solidFill>
                </a:rPr>
                <a:t>stateless presentation services</a:t>
              </a:r>
            </a:p>
          </p:txBody>
        </p:sp>
        <p:pic>
          <p:nvPicPr>
            <p:cNvPr id="61"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7270767" y="4023781"/>
              <a:ext cx="266210" cy="2192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62"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9060095" y="4062958"/>
              <a:ext cx="266210" cy="2192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63"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0212089" y="3986299"/>
              <a:ext cx="200003" cy="16474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64"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0238768" y="5024088"/>
              <a:ext cx="200003" cy="16474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grpSp>
          <p:nvGrpSpPr>
            <p:cNvPr id="65" name="Group 64"/>
            <p:cNvGrpSpPr>
              <a:grpSpLocks noChangeAspect="1"/>
            </p:cNvGrpSpPr>
            <p:nvPr/>
          </p:nvGrpSpPr>
          <p:grpSpPr>
            <a:xfrm>
              <a:off x="9326304" y="2098174"/>
              <a:ext cx="567793" cy="634010"/>
              <a:chOff x="5499394" y="1899253"/>
              <a:chExt cx="1132765" cy="1226322"/>
            </a:xfrm>
          </p:grpSpPr>
          <p:sp>
            <p:nvSpPr>
              <p:cNvPr id="69" name="Hexagon 68"/>
              <p:cNvSpPr/>
              <p:nvPr/>
            </p:nvSpPr>
            <p:spPr bwMode="auto">
              <a:xfrm rot="16200000">
                <a:off x="5452616" y="1946031"/>
                <a:ext cx="1226322" cy="1132765"/>
              </a:xfrm>
              <a:prstGeom prst="hexagon">
                <a:avLst/>
              </a:prstGeom>
              <a:solidFill>
                <a:srgbClr val="FFB900"/>
              </a:solidFill>
              <a:ln w="10795" cap="flat" cmpd="sng" algn="ctr">
                <a:solidFill>
                  <a:srgbClr val="E7E6E6"/>
                </a:solidFill>
                <a:prstDash val="solid"/>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1600" kern="0" dirty="0">
                  <a:solidFill>
                    <a:srgbClr val="E7E6E6"/>
                  </a:solidFill>
                </a:endParaRPr>
              </a:p>
            </p:txBody>
          </p:sp>
          <p:pic>
            <p:nvPicPr>
              <p:cNvPr id="70" name="Picture 21"/>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5780027" y="2304620"/>
                <a:ext cx="571500" cy="4683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grpSp>
        <p:grpSp>
          <p:nvGrpSpPr>
            <p:cNvPr id="66" name="Group 65"/>
            <p:cNvGrpSpPr>
              <a:grpSpLocks noChangeAspect="1"/>
            </p:cNvGrpSpPr>
            <p:nvPr/>
          </p:nvGrpSpPr>
          <p:grpSpPr>
            <a:xfrm>
              <a:off x="9031937" y="1579470"/>
              <a:ext cx="567793" cy="634010"/>
              <a:chOff x="5499394" y="1899253"/>
              <a:chExt cx="1132765" cy="1226322"/>
            </a:xfrm>
          </p:grpSpPr>
          <p:sp>
            <p:nvSpPr>
              <p:cNvPr id="67" name="Hexagon 66"/>
              <p:cNvSpPr/>
              <p:nvPr/>
            </p:nvSpPr>
            <p:spPr bwMode="auto">
              <a:xfrm rot="16200000">
                <a:off x="5452616" y="1946031"/>
                <a:ext cx="1226322" cy="1132765"/>
              </a:xfrm>
              <a:prstGeom prst="hexagon">
                <a:avLst/>
              </a:prstGeom>
              <a:solidFill>
                <a:srgbClr val="FFB900"/>
              </a:solidFill>
              <a:ln w="10795" cap="flat" cmpd="sng" algn="ctr">
                <a:solidFill>
                  <a:srgbClr val="E7E6E6"/>
                </a:solidFill>
                <a:prstDash val="solid"/>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1600" kern="0" dirty="0">
                  <a:solidFill>
                    <a:srgbClr val="E7E6E6"/>
                  </a:solidFill>
                </a:endParaRPr>
              </a:p>
            </p:txBody>
          </p:sp>
          <p:pic>
            <p:nvPicPr>
              <p:cNvPr id="68" name="Picture 21"/>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5780027" y="2304620"/>
                <a:ext cx="571500" cy="4683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grpSp>
      </p:grpSp>
      <p:sp>
        <p:nvSpPr>
          <p:cNvPr id="77" name="Rounded Rectangle 88"/>
          <p:cNvSpPr/>
          <p:nvPr/>
        </p:nvSpPr>
        <p:spPr bwMode="auto">
          <a:xfrm>
            <a:off x="1820093" y="1851360"/>
            <a:ext cx="1778805" cy="709448"/>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pic>
        <p:nvPicPr>
          <p:cNvPr id="78" name="Picture 21"/>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1943548" y="1991769"/>
            <a:ext cx="508415" cy="429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79" name="Group 78"/>
          <p:cNvGrpSpPr/>
          <p:nvPr/>
        </p:nvGrpSpPr>
        <p:grpSpPr>
          <a:xfrm>
            <a:off x="2519715" y="2972892"/>
            <a:ext cx="411600" cy="237018"/>
            <a:chOff x="2526540" y="1999422"/>
            <a:chExt cx="411600" cy="237018"/>
          </a:xfrm>
        </p:grpSpPr>
        <p:sp>
          <p:nvSpPr>
            <p:cNvPr id="80" name="Rectangle 79"/>
            <p:cNvSpPr/>
            <p:nvPr/>
          </p:nvSpPr>
          <p:spPr>
            <a:xfrm>
              <a:off x="2526540" y="1999422"/>
              <a:ext cx="411600" cy="237018"/>
            </a:xfrm>
            <a:prstGeom prst="rect">
              <a:avLst/>
            </a:prstGeom>
            <a:solidFill>
              <a:srgbClr val="92D05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81" name="Rectangle 80"/>
            <p:cNvSpPr/>
            <p:nvPr/>
          </p:nvSpPr>
          <p:spPr>
            <a:xfrm>
              <a:off x="2561226" y="20503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82" name="Rectangle 81"/>
            <p:cNvSpPr/>
            <p:nvPr/>
          </p:nvSpPr>
          <p:spPr>
            <a:xfrm>
              <a:off x="2561226" y="2090907"/>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83" name="Rectangle 82"/>
            <p:cNvSpPr/>
            <p:nvPr/>
          </p:nvSpPr>
          <p:spPr>
            <a:xfrm>
              <a:off x="2563071" y="2171356"/>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84" name="Group 83"/>
          <p:cNvGrpSpPr/>
          <p:nvPr/>
        </p:nvGrpSpPr>
        <p:grpSpPr>
          <a:xfrm>
            <a:off x="2547989" y="1943563"/>
            <a:ext cx="411600" cy="237018"/>
            <a:chOff x="3116191" y="1999422"/>
            <a:chExt cx="411600" cy="237018"/>
          </a:xfrm>
        </p:grpSpPr>
        <p:sp>
          <p:nvSpPr>
            <p:cNvPr id="85" name="Rectangle 84"/>
            <p:cNvSpPr/>
            <p:nvPr/>
          </p:nvSpPr>
          <p:spPr>
            <a:xfrm>
              <a:off x="3116191" y="1999422"/>
              <a:ext cx="411600" cy="237018"/>
            </a:xfrm>
            <a:prstGeom prst="rect">
              <a:avLst/>
            </a:prstGeom>
            <a:solidFill>
              <a:srgbClr val="FFC00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86" name="Rectangle 85"/>
            <p:cNvSpPr/>
            <p:nvPr/>
          </p:nvSpPr>
          <p:spPr>
            <a:xfrm>
              <a:off x="3148111" y="2048525"/>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87" name="Rectangle 86"/>
            <p:cNvSpPr/>
            <p:nvPr/>
          </p:nvSpPr>
          <p:spPr>
            <a:xfrm>
              <a:off x="3148111" y="2089042"/>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88" name="Rectangle 87"/>
            <p:cNvSpPr/>
            <p:nvPr/>
          </p:nvSpPr>
          <p:spPr>
            <a:xfrm>
              <a:off x="3149955" y="21694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cxnSp>
        <p:nvCxnSpPr>
          <p:cNvPr id="89" name="Straight Arrow Connector 88"/>
          <p:cNvCxnSpPr>
            <a:stCxn id="9" idx="1"/>
            <a:endCxn id="105" idx="2"/>
          </p:cNvCxnSpPr>
          <p:nvPr/>
        </p:nvCxnSpPr>
        <p:spPr>
          <a:xfrm flipV="1">
            <a:off x="2709495" y="4615568"/>
            <a:ext cx="1" cy="258801"/>
          </a:xfrm>
          <a:prstGeom prst="straightConnector1">
            <a:avLst/>
          </a:prstGeom>
          <a:noFill/>
          <a:ln w="12700" cap="flat" cmpd="sng" algn="ctr">
            <a:solidFill>
              <a:srgbClr val="E7E6E6"/>
            </a:solidFill>
            <a:prstDash val="solid"/>
            <a:miter lim="800000"/>
            <a:tailEnd type="triangle"/>
          </a:ln>
          <a:effectLst/>
        </p:spPr>
      </p:cxnSp>
      <p:grpSp>
        <p:nvGrpSpPr>
          <p:cNvPr id="90" name="Group 89"/>
          <p:cNvGrpSpPr/>
          <p:nvPr/>
        </p:nvGrpSpPr>
        <p:grpSpPr>
          <a:xfrm>
            <a:off x="3052096" y="1952536"/>
            <a:ext cx="411600" cy="237018"/>
            <a:chOff x="3116191" y="1999422"/>
            <a:chExt cx="411600" cy="237018"/>
          </a:xfrm>
        </p:grpSpPr>
        <p:sp>
          <p:nvSpPr>
            <p:cNvPr id="91" name="Rectangle 90"/>
            <p:cNvSpPr/>
            <p:nvPr/>
          </p:nvSpPr>
          <p:spPr>
            <a:xfrm>
              <a:off x="3116191" y="1999422"/>
              <a:ext cx="411600" cy="237018"/>
            </a:xfrm>
            <a:prstGeom prst="rect">
              <a:avLst/>
            </a:prstGeom>
            <a:solidFill>
              <a:srgbClr val="FFC00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92" name="Rectangle 91"/>
            <p:cNvSpPr/>
            <p:nvPr/>
          </p:nvSpPr>
          <p:spPr>
            <a:xfrm>
              <a:off x="3148111" y="2048525"/>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93" name="Rectangle 92"/>
            <p:cNvSpPr/>
            <p:nvPr/>
          </p:nvSpPr>
          <p:spPr>
            <a:xfrm>
              <a:off x="3148111" y="2089042"/>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94" name="Rectangle 93"/>
            <p:cNvSpPr/>
            <p:nvPr/>
          </p:nvSpPr>
          <p:spPr>
            <a:xfrm>
              <a:off x="3149955" y="21694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95" name="Group 94"/>
          <p:cNvGrpSpPr/>
          <p:nvPr/>
        </p:nvGrpSpPr>
        <p:grpSpPr>
          <a:xfrm>
            <a:off x="2555138" y="2239395"/>
            <a:ext cx="411600" cy="237018"/>
            <a:chOff x="3116191" y="1999422"/>
            <a:chExt cx="411600" cy="237018"/>
          </a:xfrm>
        </p:grpSpPr>
        <p:sp>
          <p:nvSpPr>
            <p:cNvPr id="96" name="Rectangle 95"/>
            <p:cNvSpPr/>
            <p:nvPr/>
          </p:nvSpPr>
          <p:spPr>
            <a:xfrm>
              <a:off x="3116191" y="1999422"/>
              <a:ext cx="411600" cy="237018"/>
            </a:xfrm>
            <a:prstGeom prst="rect">
              <a:avLst/>
            </a:prstGeom>
            <a:solidFill>
              <a:srgbClr val="FFC00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97" name="Rectangle 96"/>
            <p:cNvSpPr/>
            <p:nvPr/>
          </p:nvSpPr>
          <p:spPr>
            <a:xfrm>
              <a:off x="3148111" y="2048525"/>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98" name="Rectangle 97"/>
            <p:cNvSpPr/>
            <p:nvPr/>
          </p:nvSpPr>
          <p:spPr>
            <a:xfrm>
              <a:off x="3148111" y="2089042"/>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99" name="Rectangle 98"/>
            <p:cNvSpPr/>
            <p:nvPr/>
          </p:nvSpPr>
          <p:spPr>
            <a:xfrm>
              <a:off x="3149955" y="21694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100" name="Group 99"/>
          <p:cNvGrpSpPr/>
          <p:nvPr/>
        </p:nvGrpSpPr>
        <p:grpSpPr>
          <a:xfrm>
            <a:off x="3052096" y="2251390"/>
            <a:ext cx="411600" cy="237018"/>
            <a:chOff x="3116191" y="1999422"/>
            <a:chExt cx="411600" cy="237018"/>
          </a:xfrm>
        </p:grpSpPr>
        <p:sp>
          <p:nvSpPr>
            <p:cNvPr id="101" name="Rectangle 100"/>
            <p:cNvSpPr/>
            <p:nvPr/>
          </p:nvSpPr>
          <p:spPr>
            <a:xfrm>
              <a:off x="3116191" y="1999422"/>
              <a:ext cx="411600" cy="237018"/>
            </a:xfrm>
            <a:prstGeom prst="rect">
              <a:avLst/>
            </a:prstGeom>
            <a:solidFill>
              <a:srgbClr val="FFC00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02" name="Rectangle 101"/>
            <p:cNvSpPr/>
            <p:nvPr/>
          </p:nvSpPr>
          <p:spPr>
            <a:xfrm>
              <a:off x="3148111" y="2048525"/>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03" name="Rectangle 102"/>
            <p:cNvSpPr/>
            <p:nvPr/>
          </p:nvSpPr>
          <p:spPr>
            <a:xfrm>
              <a:off x="3148111" y="2089042"/>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04" name="Rectangle 103"/>
            <p:cNvSpPr/>
            <p:nvPr/>
          </p:nvSpPr>
          <p:spPr>
            <a:xfrm>
              <a:off x="3149955" y="21694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sp>
        <p:nvSpPr>
          <p:cNvPr id="105" name="Rounded Rectangle 116"/>
          <p:cNvSpPr/>
          <p:nvPr/>
        </p:nvSpPr>
        <p:spPr bwMode="auto">
          <a:xfrm>
            <a:off x="1820093" y="3906120"/>
            <a:ext cx="1778805" cy="709448"/>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1414" tIns="91414" rIns="34284" bIns="34284" rtlCol="0" anchor="b" anchorCtr="0"/>
          <a:lstStyle/>
          <a:p>
            <a:pPr algn="ctr" defTabSz="932048">
              <a:defRPr/>
            </a:pPr>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cxnSp>
        <p:nvCxnSpPr>
          <p:cNvPr id="106" name="Straight Arrow Connector 105"/>
          <p:cNvCxnSpPr>
            <a:stCxn id="105" idx="0"/>
            <a:endCxn id="38" idx="2"/>
          </p:cNvCxnSpPr>
          <p:nvPr/>
        </p:nvCxnSpPr>
        <p:spPr>
          <a:xfrm flipV="1">
            <a:off x="2709496" y="3566637"/>
            <a:ext cx="0" cy="339483"/>
          </a:xfrm>
          <a:prstGeom prst="straightConnector1">
            <a:avLst/>
          </a:prstGeom>
          <a:noFill/>
          <a:ln w="12700" cap="flat" cmpd="sng" algn="ctr">
            <a:solidFill>
              <a:srgbClr val="E7E6E6"/>
            </a:solidFill>
            <a:prstDash val="solid"/>
            <a:miter lim="800000"/>
            <a:tailEnd type="triangle"/>
          </a:ln>
          <a:effectLst/>
        </p:spPr>
      </p:cxnSp>
      <p:pic>
        <p:nvPicPr>
          <p:cNvPr id="107" name="Picture 106"/>
          <p:cNvPicPr>
            <a:picLocks noChangeAspect="1"/>
          </p:cNvPicPr>
          <p:nvPr/>
        </p:nvPicPr>
        <p:blipFill>
          <a:blip r:embed="rId5">
            <a:clrChange>
              <a:clrFrom>
                <a:srgbClr val="000000"/>
              </a:clrFrom>
              <a:clrTo>
                <a:srgbClr val="000000">
                  <a:alpha val="0"/>
                </a:srgbClr>
              </a:clrTo>
            </a:clrChange>
            <a:lum bright="70000" contrast="-70000"/>
          </a:blip>
          <a:stretch>
            <a:fillRect/>
          </a:stretch>
        </p:blipFill>
        <p:spPr>
          <a:xfrm>
            <a:off x="1988403" y="3999444"/>
            <a:ext cx="459017" cy="533421"/>
          </a:xfrm>
          <a:prstGeom prst="rect">
            <a:avLst/>
          </a:prstGeom>
        </p:spPr>
      </p:pic>
      <p:grpSp>
        <p:nvGrpSpPr>
          <p:cNvPr id="108" name="Group 107"/>
          <p:cNvGrpSpPr/>
          <p:nvPr/>
        </p:nvGrpSpPr>
        <p:grpSpPr>
          <a:xfrm>
            <a:off x="3056338" y="4276085"/>
            <a:ext cx="411600" cy="237018"/>
            <a:chOff x="2821368" y="2314683"/>
            <a:chExt cx="411600" cy="237018"/>
          </a:xfrm>
        </p:grpSpPr>
        <p:sp>
          <p:nvSpPr>
            <p:cNvPr id="109" name="Rectangle 108"/>
            <p:cNvSpPr/>
            <p:nvPr/>
          </p:nvSpPr>
          <p:spPr>
            <a:xfrm>
              <a:off x="2821368" y="2314683"/>
              <a:ext cx="411600" cy="237018"/>
            </a:xfrm>
            <a:prstGeom prst="rect">
              <a:avLst/>
            </a:prstGeom>
            <a:solidFill>
              <a:srgbClr val="FF000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ectangle 109"/>
            <p:cNvSpPr/>
            <p:nvPr/>
          </p:nvSpPr>
          <p:spPr>
            <a:xfrm>
              <a:off x="2853286" y="2363787"/>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11" name="Rectangle 110"/>
            <p:cNvSpPr/>
            <p:nvPr/>
          </p:nvSpPr>
          <p:spPr>
            <a:xfrm>
              <a:off x="2853286" y="2404304"/>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12" name="Rectangle 111"/>
            <p:cNvSpPr/>
            <p:nvPr/>
          </p:nvSpPr>
          <p:spPr>
            <a:xfrm>
              <a:off x="2855130" y="2484753"/>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113" name="Group 112"/>
          <p:cNvGrpSpPr/>
          <p:nvPr/>
        </p:nvGrpSpPr>
        <p:grpSpPr>
          <a:xfrm>
            <a:off x="2555067" y="4083335"/>
            <a:ext cx="411600" cy="237018"/>
            <a:chOff x="2821368" y="2314683"/>
            <a:chExt cx="411600" cy="237018"/>
          </a:xfrm>
        </p:grpSpPr>
        <p:sp>
          <p:nvSpPr>
            <p:cNvPr id="114" name="Rectangle 113"/>
            <p:cNvSpPr/>
            <p:nvPr/>
          </p:nvSpPr>
          <p:spPr>
            <a:xfrm>
              <a:off x="2821368" y="2314683"/>
              <a:ext cx="411600" cy="237018"/>
            </a:xfrm>
            <a:prstGeom prst="rect">
              <a:avLst/>
            </a:prstGeom>
            <a:solidFill>
              <a:srgbClr val="FF000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15" name="Rectangle 114"/>
            <p:cNvSpPr/>
            <p:nvPr/>
          </p:nvSpPr>
          <p:spPr>
            <a:xfrm>
              <a:off x="2853286" y="2363787"/>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16" name="Rectangle 115"/>
            <p:cNvSpPr/>
            <p:nvPr/>
          </p:nvSpPr>
          <p:spPr>
            <a:xfrm>
              <a:off x="2853286" y="2404304"/>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17" name="Rectangle 116"/>
            <p:cNvSpPr/>
            <p:nvPr/>
          </p:nvSpPr>
          <p:spPr>
            <a:xfrm>
              <a:off x="2855130" y="2484753"/>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118" name="Group 117"/>
          <p:cNvGrpSpPr/>
          <p:nvPr/>
        </p:nvGrpSpPr>
        <p:grpSpPr>
          <a:xfrm>
            <a:off x="2822780" y="3273194"/>
            <a:ext cx="411600" cy="237018"/>
            <a:chOff x="2526540" y="1999422"/>
            <a:chExt cx="411600" cy="237018"/>
          </a:xfrm>
        </p:grpSpPr>
        <p:sp>
          <p:nvSpPr>
            <p:cNvPr id="119" name="Rectangle 118"/>
            <p:cNvSpPr/>
            <p:nvPr/>
          </p:nvSpPr>
          <p:spPr>
            <a:xfrm>
              <a:off x="2526540" y="1999422"/>
              <a:ext cx="411600" cy="237018"/>
            </a:xfrm>
            <a:prstGeom prst="rect">
              <a:avLst/>
            </a:prstGeom>
            <a:solidFill>
              <a:srgbClr val="92D05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20" name="Rectangle 119"/>
            <p:cNvSpPr/>
            <p:nvPr/>
          </p:nvSpPr>
          <p:spPr>
            <a:xfrm>
              <a:off x="2561226" y="20503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21" name="Rectangle 120"/>
            <p:cNvSpPr/>
            <p:nvPr/>
          </p:nvSpPr>
          <p:spPr>
            <a:xfrm>
              <a:off x="2561226" y="2090907"/>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22" name="Rectangle 121"/>
            <p:cNvSpPr/>
            <p:nvPr/>
          </p:nvSpPr>
          <p:spPr>
            <a:xfrm>
              <a:off x="2563071" y="2171356"/>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grpSp>
        <p:nvGrpSpPr>
          <p:cNvPr id="123" name="Group 122"/>
          <p:cNvGrpSpPr/>
          <p:nvPr/>
        </p:nvGrpSpPr>
        <p:grpSpPr>
          <a:xfrm>
            <a:off x="3127374" y="2966519"/>
            <a:ext cx="411600" cy="237018"/>
            <a:chOff x="2526540" y="1999422"/>
            <a:chExt cx="411600" cy="237018"/>
          </a:xfrm>
        </p:grpSpPr>
        <p:sp>
          <p:nvSpPr>
            <p:cNvPr id="124" name="Rectangle 123"/>
            <p:cNvSpPr/>
            <p:nvPr/>
          </p:nvSpPr>
          <p:spPr>
            <a:xfrm>
              <a:off x="2526540" y="1999422"/>
              <a:ext cx="411600" cy="237018"/>
            </a:xfrm>
            <a:prstGeom prst="rect">
              <a:avLst/>
            </a:prstGeom>
            <a:solidFill>
              <a:srgbClr val="92D050"/>
            </a:solidFill>
            <a:ln w="9525" cap="flat" cmpd="sng" algn="ctr">
              <a:noFill/>
              <a:prstDash val="solid"/>
              <a:headEnd type="none" w="med" len="med"/>
              <a:tailEnd type="none" w="med" len="med"/>
            </a:ln>
            <a:effectLst/>
          </p:spPr>
          <p:txBody>
            <a:bodyPr lIns="91414" tIns="91414" rIns="34284" bIns="34284" rtlCol="0" anchor="b" anchorCtr="0"/>
            <a:lstStyle/>
            <a:p>
              <a:pPr algn="ctr" defTabSz="932048"/>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25" name="Rectangle 124"/>
            <p:cNvSpPr/>
            <p:nvPr/>
          </p:nvSpPr>
          <p:spPr>
            <a:xfrm>
              <a:off x="2561226" y="20503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26" name="Rectangle 125"/>
            <p:cNvSpPr/>
            <p:nvPr/>
          </p:nvSpPr>
          <p:spPr>
            <a:xfrm>
              <a:off x="2561226" y="2090907"/>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sp>
          <p:nvSpPr>
            <p:cNvPr id="127" name="Rectangle 126"/>
            <p:cNvSpPr/>
            <p:nvPr/>
          </p:nvSpPr>
          <p:spPr>
            <a:xfrm>
              <a:off x="2563071" y="2171356"/>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dirty="0">
                <a:solidFill>
                  <a:prstClr val="white"/>
                </a:solidFill>
                <a:latin typeface="Calibri" panose="020F0502020204030204"/>
              </a:endParaRPr>
            </a:p>
          </p:txBody>
        </p:sp>
      </p:grpSp>
      <p:sp>
        <p:nvSpPr>
          <p:cNvPr id="128" name="Rectangle 127"/>
          <p:cNvSpPr/>
          <p:nvPr/>
        </p:nvSpPr>
        <p:spPr>
          <a:xfrm>
            <a:off x="8217470" y="5358843"/>
            <a:ext cx="1086804" cy="553998"/>
          </a:xfrm>
          <a:prstGeom prst="rect">
            <a:avLst/>
          </a:prstGeom>
          <a:ln>
            <a:solidFill>
              <a:srgbClr val="E7E6E6"/>
            </a:solidFill>
          </a:ln>
        </p:spPr>
        <p:txBody>
          <a:bodyPr wrap="square">
            <a:spAutoFit/>
          </a:bodyPr>
          <a:lstStyle/>
          <a:p>
            <a:pPr defTabSz="914224"/>
            <a:r>
              <a:rPr lang="en-US" sz="1499" dirty="0">
                <a:solidFill>
                  <a:srgbClr val="E7E6E6"/>
                </a:solidFill>
                <a:latin typeface="Calibri" panose="020F0502020204030204"/>
              </a:rPr>
              <a:t>stateless services</a:t>
            </a:r>
          </a:p>
        </p:txBody>
      </p:sp>
    </p:spTree>
    <p:extLst>
      <p:ext uri="{BB962C8B-B14F-4D97-AF65-F5344CB8AC3E}">
        <p14:creationId xmlns:p14="http://schemas.microsoft.com/office/powerpoint/2010/main" val="2803041619"/>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ctangle 15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7004848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ctangle 15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4825807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Rectangle 14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5" name="Picture 4"/>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869586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320" y="1005840"/>
            <a:ext cx="11653523" cy="1677599"/>
          </a:xfrm>
        </p:spPr>
        <p:txBody>
          <a:bodyPr/>
          <a:lstStyle/>
          <a:p>
            <a:pPr marL="342900" indent="-342900">
              <a:buFont typeface="Arial" panose="020B0604020202020204" pitchFamily="34" charset="0"/>
              <a:buChar char="•"/>
            </a:pPr>
            <a:r>
              <a:rPr lang="en-US" sz="2400" dirty="0">
                <a:solidFill>
                  <a:srgbClr val="E7E6E6"/>
                </a:solidFill>
              </a:rPr>
              <a:t>Has</a:t>
            </a:r>
            <a:r>
              <a:rPr lang="en-US" altLang="zh-CN" sz="2400" dirty="0">
                <a:solidFill>
                  <a:srgbClr val="E7E6E6"/>
                </a:solidFill>
              </a:rPr>
              <a:t> state and stores state internally</a:t>
            </a:r>
            <a:endParaRPr lang="en-US" sz="2400" dirty="0">
              <a:solidFill>
                <a:srgbClr val="E7E6E6"/>
              </a:solidFill>
            </a:endParaRPr>
          </a:p>
          <a:p>
            <a:pPr marL="342900" indent="-342900">
              <a:buFont typeface="Arial" panose="020B0604020202020204" pitchFamily="34" charset="0"/>
              <a:buChar char="•"/>
            </a:pPr>
            <a:r>
              <a:rPr lang="en-US" sz="2400" dirty="0">
                <a:solidFill>
                  <a:srgbClr val="E7E6E6"/>
                </a:solidFill>
              </a:rPr>
              <a:t>U</a:t>
            </a:r>
            <a:r>
              <a:rPr lang="en-US" altLang="zh-CN" sz="2400" dirty="0">
                <a:solidFill>
                  <a:srgbClr val="E7E6E6"/>
                </a:solidFill>
              </a:rPr>
              <a:t>sed to simple biz service(hosting actor service)</a:t>
            </a:r>
          </a:p>
          <a:p>
            <a:pPr marL="342900" indent="-342900">
              <a:buFont typeface="Arial" panose="020B0604020202020204" pitchFamily="34" charset="0"/>
              <a:buChar char="•"/>
            </a:pPr>
            <a:r>
              <a:rPr lang="en-US" altLang="zh-CN" sz="2400" dirty="0">
                <a:solidFill>
                  <a:srgbClr val="E7E6E6"/>
                </a:solidFill>
              </a:rPr>
              <a:t>Partition and </a:t>
            </a:r>
            <a:r>
              <a:rPr lang="en-US" sz="2400" dirty="0">
                <a:solidFill>
                  <a:srgbClr val="E7E6E6"/>
                </a:solidFill>
              </a:rPr>
              <a:t>Replica; </a:t>
            </a:r>
            <a:r>
              <a:rPr lang="en-US" sz="2400" dirty="0">
                <a:solidFill>
                  <a:srgbClr val="FF0000"/>
                </a:solidFill>
              </a:rPr>
              <a:t>IGNORE</a:t>
            </a:r>
            <a:r>
              <a:rPr lang="en-US" altLang="zh-CN" sz="2400" dirty="0">
                <a:solidFill>
                  <a:srgbClr val="E7E6E6"/>
                </a:solidFill>
              </a:rPr>
              <a:t> Instance</a:t>
            </a:r>
            <a:endParaRPr lang="en-US" sz="2400" dirty="0">
              <a:solidFill>
                <a:srgbClr val="E7E6E6"/>
              </a:solidFill>
            </a:endParaRPr>
          </a:p>
        </p:txBody>
      </p:sp>
      <p:sp>
        <p:nvSpPr>
          <p:cNvPr id="3" name="Title 2"/>
          <p:cNvSpPr>
            <a:spLocks noGrp="1"/>
          </p:cNvSpPr>
          <p:nvPr>
            <p:ph type="title"/>
          </p:nvPr>
        </p:nvSpPr>
        <p:spPr>
          <a:xfrm>
            <a:off x="457200" y="182880"/>
            <a:ext cx="10972800" cy="914400"/>
          </a:xfrm>
        </p:spPr>
        <p:txBody>
          <a:bodyPr>
            <a:normAutofit/>
          </a:bodyPr>
          <a:lstStyle/>
          <a:p>
            <a:pPr defTabSz="932742"/>
            <a:r>
              <a:rPr lang="en-US" sz="5200" spc="-102" dirty="0">
                <a:ln w="3175">
                  <a:noFill/>
                </a:ln>
                <a:solidFill>
                  <a:srgbClr val="E7E6E6"/>
                </a:solidFill>
                <a:ea typeface="+mn-ea"/>
                <a:cs typeface="Segoe UI" pitchFamily="34" charset="0"/>
              </a:rPr>
              <a:t>S</a:t>
            </a:r>
            <a:r>
              <a:rPr lang="en-US" altLang="zh-CN" sz="5200" spc="-102" dirty="0">
                <a:ln w="3175">
                  <a:noFill/>
                </a:ln>
                <a:solidFill>
                  <a:srgbClr val="E7E6E6"/>
                </a:solidFill>
                <a:ea typeface="+mn-ea"/>
                <a:cs typeface="Segoe UI" pitchFamily="34" charset="0"/>
              </a:rPr>
              <a:t>tateful </a:t>
            </a:r>
            <a:r>
              <a:rPr lang="en-US" sz="5200" spc="-102" dirty="0">
                <a:ln w="3175">
                  <a:noFill/>
                </a:ln>
                <a:solidFill>
                  <a:srgbClr val="E7E6E6"/>
                </a:solidFill>
                <a:ea typeface="+mn-ea"/>
                <a:cs typeface="Segoe UI" pitchFamily="34" charset="0"/>
              </a:rPr>
              <a:t>Reliable Service</a:t>
            </a:r>
          </a:p>
        </p:txBody>
      </p:sp>
      <p:sp>
        <p:nvSpPr>
          <p:cNvPr id="12" name="Right Arrow 3"/>
          <p:cNvSpPr/>
          <p:nvPr/>
        </p:nvSpPr>
        <p:spPr>
          <a:xfrm>
            <a:off x="562435" y="4908209"/>
            <a:ext cx="6598292" cy="1008591"/>
          </a:xfrm>
          <a:prstGeom prst="rightArrow">
            <a:avLst/>
          </a:prstGeom>
          <a:solidFill>
            <a:srgbClr val="E7E6E6"/>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3" name="TextBox 12"/>
          <p:cNvSpPr txBox="1"/>
          <p:nvPr/>
        </p:nvSpPr>
        <p:spPr>
          <a:xfrm>
            <a:off x="463104" y="3274408"/>
            <a:ext cx="2740793" cy="2143177"/>
          </a:xfrm>
          <a:prstGeom prst="rect">
            <a:avLst/>
          </a:prstGeom>
          <a:noFill/>
        </p:spPr>
        <p:txBody>
          <a:bodyPr wrap="square" lIns="179285" tIns="143428" rIns="179285" bIns="143428" rtlCol="0">
            <a:noAutofit/>
          </a:bodyPr>
          <a:lstStyle/>
          <a:p>
            <a:pPr>
              <a:lnSpc>
                <a:spcPct val="90000"/>
              </a:lnSpc>
              <a:spcAft>
                <a:spcPts val="588"/>
              </a:spcAft>
            </a:pPr>
            <a:r>
              <a:rPr lang="en-US" sz="2353" dirty="0">
                <a:solidFill>
                  <a:schemeClr val="bg2"/>
                </a:solidFill>
                <a:cs typeface="Segoe UI Semibold" panose="020B0702040204020203" pitchFamily="34" charset="0"/>
              </a:rPr>
              <a:t>Collections</a:t>
            </a:r>
          </a:p>
          <a:p>
            <a:pPr marL="336145" indent="-336145">
              <a:lnSpc>
                <a:spcPct val="90000"/>
              </a:lnSpc>
              <a:spcAft>
                <a:spcPts val="588"/>
              </a:spcAft>
              <a:buFont typeface="Arial" panose="020B0604020202020204" pitchFamily="34" charset="0"/>
              <a:buChar char="•"/>
            </a:pPr>
            <a:r>
              <a:rPr lang="en-US" sz="2353" dirty="0">
                <a:solidFill>
                  <a:schemeClr val="bg2"/>
                </a:solidFill>
              </a:rPr>
              <a:t>Single machine</a:t>
            </a:r>
          </a:p>
          <a:p>
            <a:pPr marL="336145" indent="-336145">
              <a:lnSpc>
                <a:spcPct val="90000"/>
              </a:lnSpc>
              <a:spcAft>
                <a:spcPts val="588"/>
              </a:spcAft>
              <a:buFont typeface="Arial" panose="020B0604020202020204" pitchFamily="34" charset="0"/>
              <a:buChar char="•"/>
            </a:pPr>
            <a:r>
              <a:rPr lang="en-US" sz="2353" dirty="0">
                <a:solidFill>
                  <a:schemeClr val="bg2"/>
                </a:solidFill>
              </a:rPr>
              <a:t>Single-threaded</a:t>
            </a:r>
          </a:p>
        </p:txBody>
      </p:sp>
      <p:sp>
        <p:nvSpPr>
          <p:cNvPr id="14" name="TextBox 13"/>
          <p:cNvSpPr txBox="1"/>
          <p:nvPr/>
        </p:nvSpPr>
        <p:spPr>
          <a:xfrm>
            <a:off x="3414953" y="3274408"/>
            <a:ext cx="3660401" cy="2143177"/>
          </a:xfrm>
          <a:prstGeom prst="rect">
            <a:avLst/>
          </a:prstGeom>
          <a:noFill/>
        </p:spPr>
        <p:txBody>
          <a:bodyPr wrap="square" lIns="179285" tIns="143428" rIns="179285" bIns="143428" rtlCol="0">
            <a:noAutofit/>
          </a:bodyPr>
          <a:lstStyle/>
          <a:p>
            <a:pPr>
              <a:lnSpc>
                <a:spcPct val="90000"/>
              </a:lnSpc>
              <a:spcAft>
                <a:spcPts val="588"/>
              </a:spcAft>
            </a:pPr>
            <a:r>
              <a:rPr lang="en-US" sz="2353" dirty="0">
                <a:solidFill>
                  <a:schemeClr val="bg2"/>
                </a:solidFill>
                <a:cs typeface="Segoe UI Semibold" panose="020B0702040204020203" pitchFamily="34" charset="0"/>
              </a:rPr>
              <a:t>Concurrent Collections</a:t>
            </a:r>
          </a:p>
          <a:p>
            <a:pPr marL="336145" indent="-336145">
              <a:lnSpc>
                <a:spcPct val="90000"/>
              </a:lnSpc>
              <a:spcAft>
                <a:spcPts val="588"/>
              </a:spcAft>
              <a:buFont typeface="Arial" panose="020B0604020202020204" pitchFamily="34" charset="0"/>
              <a:buChar char="•"/>
            </a:pPr>
            <a:r>
              <a:rPr lang="en-US" sz="2353" dirty="0">
                <a:solidFill>
                  <a:schemeClr val="bg2"/>
                </a:solidFill>
              </a:rPr>
              <a:t>Single machine</a:t>
            </a:r>
          </a:p>
          <a:p>
            <a:pPr marL="336145" indent="-336145">
              <a:lnSpc>
                <a:spcPct val="90000"/>
              </a:lnSpc>
              <a:spcAft>
                <a:spcPts val="588"/>
              </a:spcAft>
              <a:buFont typeface="Arial" panose="020B0604020202020204" pitchFamily="34" charset="0"/>
              <a:buChar char="•"/>
            </a:pPr>
            <a:r>
              <a:rPr lang="en-US" sz="2353" dirty="0">
                <a:solidFill>
                  <a:schemeClr val="bg2"/>
                </a:solidFill>
              </a:rPr>
              <a:t>Multi-threaded</a:t>
            </a:r>
          </a:p>
        </p:txBody>
      </p:sp>
      <p:sp>
        <p:nvSpPr>
          <p:cNvPr id="15" name="TextBox 14"/>
          <p:cNvSpPr txBox="1"/>
          <p:nvPr/>
        </p:nvSpPr>
        <p:spPr>
          <a:xfrm>
            <a:off x="7260060" y="3249966"/>
            <a:ext cx="4091541" cy="3316487"/>
          </a:xfrm>
          <a:prstGeom prst="rect">
            <a:avLst/>
          </a:prstGeom>
          <a:solidFill>
            <a:srgbClr val="0372ED"/>
          </a:solidFill>
          <a:ln/>
        </p:spPr>
        <p:style>
          <a:lnRef idx="0">
            <a:schemeClr val="accent2"/>
          </a:lnRef>
          <a:fillRef idx="3">
            <a:schemeClr val="accent2"/>
          </a:fillRef>
          <a:effectRef idx="3">
            <a:schemeClr val="accent2"/>
          </a:effectRef>
          <a:fontRef idx="minor">
            <a:schemeClr val="lt1"/>
          </a:fontRef>
        </p:style>
        <p:txBody>
          <a:bodyPr wrap="square" lIns="268927" tIns="268927" rIns="179285" bIns="143428" rtlCol="0">
            <a:noAutofit/>
          </a:bodyPr>
          <a:lstStyle/>
          <a:p>
            <a:pPr>
              <a:lnSpc>
                <a:spcPct val="90000"/>
              </a:lnSpc>
              <a:spcAft>
                <a:spcPts val="588"/>
              </a:spcAft>
            </a:pPr>
            <a:r>
              <a:rPr lang="en-US" sz="2941" dirty="0">
                <a:solidFill>
                  <a:schemeClr val="bg2"/>
                </a:solidFill>
                <a:cs typeface="Segoe UI Semibold" panose="020B0702040204020203" pitchFamily="34" charset="0"/>
              </a:rPr>
              <a:t>Reliable Collections</a:t>
            </a:r>
          </a:p>
          <a:p>
            <a:pPr marL="336145" indent="-336145">
              <a:lnSpc>
                <a:spcPct val="90000"/>
              </a:lnSpc>
              <a:spcAft>
                <a:spcPts val="588"/>
              </a:spcAft>
              <a:buFont typeface="Arial" panose="020B0604020202020204" pitchFamily="34" charset="0"/>
              <a:buChar char="•"/>
            </a:pPr>
            <a:r>
              <a:rPr lang="en-US" sz="2941" dirty="0">
                <a:solidFill>
                  <a:schemeClr val="bg2"/>
                </a:solidFill>
              </a:rPr>
              <a:t>Multi-machine</a:t>
            </a:r>
          </a:p>
          <a:p>
            <a:pPr marL="336145" indent="-336145">
              <a:lnSpc>
                <a:spcPct val="90000"/>
              </a:lnSpc>
              <a:spcAft>
                <a:spcPts val="588"/>
              </a:spcAft>
              <a:buFont typeface="Arial" panose="020B0604020202020204" pitchFamily="34" charset="0"/>
              <a:buChar char="•"/>
            </a:pPr>
            <a:r>
              <a:rPr lang="en-US" sz="2941" dirty="0">
                <a:solidFill>
                  <a:schemeClr val="bg2"/>
                </a:solidFill>
              </a:rPr>
              <a:t>Replicated (HA)</a:t>
            </a:r>
          </a:p>
          <a:p>
            <a:pPr marL="336145" indent="-336145">
              <a:lnSpc>
                <a:spcPct val="90000"/>
              </a:lnSpc>
              <a:spcAft>
                <a:spcPts val="588"/>
              </a:spcAft>
              <a:buFont typeface="Arial" panose="020B0604020202020204" pitchFamily="34" charset="0"/>
              <a:buChar char="•"/>
            </a:pPr>
            <a:r>
              <a:rPr lang="en-US" sz="2941" dirty="0">
                <a:solidFill>
                  <a:schemeClr val="bg2"/>
                </a:solidFill>
              </a:rPr>
              <a:t>Persistence (durable)</a:t>
            </a:r>
          </a:p>
          <a:p>
            <a:pPr marL="336145" indent="-336145">
              <a:lnSpc>
                <a:spcPct val="90000"/>
              </a:lnSpc>
              <a:spcAft>
                <a:spcPts val="588"/>
              </a:spcAft>
              <a:buFont typeface="Arial" panose="020B0604020202020204" pitchFamily="34" charset="0"/>
              <a:buChar char="•"/>
            </a:pPr>
            <a:r>
              <a:rPr lang="en-US" sz="2941" dirty="0">
                <a:solidFill>
                  <a:schemeClr val="bg2"/>
                </a:solidFill>
              </a:rPr>
              <a:t>Asynchronous</a:t>
            </a:r>
          </a:p>
          <a:p>
            <a:pPr marL="336145" indent="-336145">
              <a:lnSpc>
                <a:spcPct val="90000"/>
              </a:lnSpc>
              <a:spcAft>
                <a:spcPts val="588"/>
              </a:spcAft>
              <a:buFont typeface="Arial" panose="020B0604020202020204" pitchFamily="34" charset="0"/>
              <a:buChar char="•"/>
            </a:pPr>
            <a:r>
              <a:rPr lang="en-US" sz="2941" dirty="0">
                <a:solidFill>
                  <a:schemeClr val="bg2"/>
                </a:solidFill>
              </a:rPr>
              <a:t>Transactional</a:t>
            </a:r>
          </a:p>
        </p:txBody>
      </p:sp>
    </p:spTree>
    <p:extLst>
      <p:ext uri="{BB962C8B-B14F-4D97-AF65-F5344CB8AC3E}">
        <p14:creationId xmlns:p14="http://schemas.microsoft.com/office/powerpoint/2010/main" val="17991220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35556" y="0"/>
            <a:ext cx="10515600" cy="1325563"/>
          </a:xfrm>
        </p:spPr>
        <p:txBody>
          <a:bodyPr>
            <a:normAutofit/>
          </a:bodyPr>
          <a:lstStyle/>
          <a:p>
            <a:pPr defTabSz="932742"/>
            <a:r>
              <a:rPr lang="en-US" sz="5200" spc="-102" dirty="0">
                <a:ln w="3175">
                  <a:noFill/>
                </a:ln>
                <a:solidFill>
                  <a:srgbClr val="E7E6E6"/>
                </a:solidFill>
                <a:ea typeface="+mn-ea"/>
                <a:cs typeface="Segoe UI" pitchFamily="34" charset="0"/>
              </a:rPr>
              <a:t>Transactionally Modifying Reliable Data</a:t>
            </a:r>
          </a:p>
        </p:txBody>
      </p:sp>
      <p:sp>
        <p:nvSpPr>
          <p:cNvPr id="6" name="Rectangle 2"/>
          <p:cNvSpPr>
            <a:spLocks noGrp="1" noChangeArrowheads="1"/>
          </p:cNvSpPr>
          <p:nvPr>
            <p:ph type="body" sz="quarter" idx="10"/>
          </p:nvPr>
        </p:nvSpPr>
        <p:spPr bwMode="auto">
          <a:xfrm>
            <a:off x="12845" y="1441791"/>
            <a:ext cx="12179155" cy="516359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FF"/>
                </a:solidFill>
                <a:ea typeface="Times New Roman" panose="02020603050405020304" pitchFamily="18" charset="0"/>
                <a:cs typeface="Courier New" panose="02070309020205020404" pitchFamily="49" charset="0"/>
              </a:rPr>
              <a:t>protected</a:t>
            </a: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override</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async</a:t>
            </a: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2B91AF"/>
                </a:solidFill>
                <a:ea typeface="Times New Roman" panose="02020603050405020304" pitchFamily="18" charset="0"/>
                <a:cs typeface="Courier New" panose="02070309020205020404" pitchFamily="49" charset="0"/>
              </a:rPr>
              <a:t>Task</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RunAsync</a:t>
            </a:r>
            <a:r>
              <a:rPr lang="en-US" sz="1400" dirty="0">
                <a:solidFill>
                  <a:srgbClr val="000000"/>
                </a:solidFill>
                <a:ea typeface="Times New Roman" panose="02020603050405020304" pitchFamily="18" charset="0"/>
                <a:cs typeface="Courier New" panose="02070309020205020404" pitchFamily="49" charset="0"/>
              </a:rPr>
              <a:t>(</a:t>
            </a:r>
            <a:r>
              <a:rPr lang="en-US" sz="1400" dirty="0" err="1">
                <a:solidFill>
                  <a:srgbClr val="2B91AF"/>
                </a:solidFill>
                <a:ea typeface="Times New Roman" panose="02020603050405020304" pitchFamily="18" charset="0"/>
                <a:cs typeface="Courier New" panose="02070309020205020404" pitchFamily="49" charset="0"/>
              </a:rPr>
              <a:t>CancellationToken</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cancellationToke</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var</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requestQueue</a:t>
            </a:r>
            <a:r>
              <a:rPr lang="en-US" sz="1400" dirty="0">
                <a:solidFill>
                  <a:srgbClr val="000000"/>
                </a:solidFill>
                <a:ea typeface="Times New Roman" panose="02020603050405020304" pitchFamily="18" charset="0"/>
                <a:cs typeface="Courier New" panose="02070309020205020404" pitchFamily="49" charset="0"/>
              </a:rPr>
              <a:t> = </a:t>
            </a:r>
            <a:r>
              <a:rPr lang="en-US" sz="1400" dirty="0">
                <a:solidFill>
                  <a:srgbClr val="0000FF"/>
                </a:solidFill>
                <a:ea typeface="Times New Roman" panose="02020603050405020304" pitchFamily="18" charset="0"/>
                <a:cs typeface="Courier New" panose="02070309020205020404" pitchFamily="49" charset="0"/>
              </a:rPr>
              <a:t>await</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this</a:t>
            </a:r>
            <a:r>
              <a:rPr lang="en-US" sz="1400" dirty="0" err="1">
                <a:solidFill>
                  <a:srgbClr val="000000"/>
                </a:solidFill>
                <a:ea typeface="Times New Roman" panose="02020603050405020304" pitchFamily="18" charset="0"/>
                <a:cs typeface="Courier New" panose="02070309020205020404" pitchFamily="49" charset="0"/>
              </a:rPr>
              <a:t>.StateManager.GetOrAddAsync</a:t>
            </a:r>
            <a:r>
              <a:rPr lang="en-US" sz="1400" dirty="0">
                <a:solidFill>
                  <a:srgbClr val="000000"/>
                </a:solidFill>
                <a:ea typeface="Times New Roman" panose="02020603050405020304" pitchFamily="18" charset="0"/>
                <a:cs typeface="Courier New" panose="02070309020205020404" pitchFamily="49" charset="0"/>
              </a:rPr>
              <a:t>&lt;</a:t>
            </a:r>
            <a:r>
              <a:rPr lang="en-US" sz="1400" dirty="0" err="1">
                <a:solidFill>
                  <a:srgbClr val="2B91AF"/>
                </a:solidFill>
                <a:ea typeface="Times New Roman" panose="02020603050405020304" pitchFamily="18" charset="0"/>
                <a:cs typeface="Courier New" panose="02070309020205020404" pitchFamily="49" charset="0"/>
              </a:rPr>
              <a:t>IReliableQueue</a:t>
            </a:r>
            <a:r>
              <a:rPr lang="en-US" sz="1400" dirty="0">
                <a:solidFill>
                  <a:srgbClr val="000000"/>
                </a:solidFill>
                <a:ea typeface="Times New Roman" panose="02020603050405020304" pitchFamily="18" charset="0"/>
                <a:cs typeface="Courier New" panose="02070309020205020404" pitchFamily="49" charset="0"/>
              </a:rPr>
              <a:t>&lt;</a:t>
            </a:r>
            <a:r>
              <a:rPr lang="en-US" sz="1400" dirty="0" err="1">
                <a:solidFill>
                  <a:srgbClr val="2B91AF"/>
                </a:solidFill>
                <a:ea typeface="Times New Roman" panose="02020603050405020304" pitchFamily="18" charset="0"/>
                <a:cs typeface="Courier New" panose="02070309020205020404" pitchFamily="49" charset="0"/>
              </a:rPr>
              <a:t>CustomerRecord</a:t>
            </a:r>
            <a:r>
              <a:rPr lang="en-US" sz="1400" dirty="0">
                <a:solidFill>
                  <a:srgbClr val="000000"/>
                </a:solidFill>
                <a:ea typeface="Times New Roman" panose="02020603050405020304" pitchFamily="18" charset="0"/>
                <a:cs typeface="Courier New" panose="02070309020205020404" pitchFamily="49" charset="0"/>
              </a:rPr>
              <a:t>&gt;&gt;(</a:t>
            </a:r>
            <a:r>
              <a:rPr lang="en-US" sz="1400" dirty="0">
                <a:solidFill>
                  <a:srgbClr val="A31515"/>
                </a:solidFill>
                <a:ea typeface="Times New Roman" panose="02020603050405020304" pitchFamily="18" charset="0"/>
                <a:cs typeface="Courier New" panose="02070309020205020404" pitchFamily="49" charset="0"/>
              </a:rPr>
              <a:t>“requests"</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var</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locationDictionary</a:t>
            </a:r>
            <a:r>
              <a:rPr lang="en-US" sz="1400" dirty="0">
                <a:solidFill>
                  <a:srgbClr val="000000"/>
                </a:solidFill>
                <a:ea typeface="Times New Roman" panose="02020603050405020304" pitchFamily="18" charset="0"/>
                <a:cs typeface="Courier New" panose="02070309020205020404" pitchFamily="49" charset="0"/>
              </a:rPr>
              <a:t> = </a:t>
            </a:r>
            <a:r>
              <a:rPr lang="en-US" sz="1400" dirty="0">
                <a:solidFill>
                  <a:srgbClr val="0000FF"/>
                </a:solidFill>
                <a:ea typeface="Times New Roman" panose="02020603050405020304" pitchFamily="18" charset="0"/>
                <a:cs typeface="Courier New" panose="02070309020205020404" pitchFamily="49" charset="0"/>
              </a:rPr>
              <a:t>await</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this</a:t>
            </a:r>
            <a:r>
              <a:rPr lang="en-US" sz="1400" dirty="0" err="1">
                <a:solidFill>
                  <a:srgbClr val="000000"/>
                </a:solidFill>
                <a:ea typeface="Times New Roman" panose="02020603050405020304" pitchFamily="18" charset="0"/>
                <a:cs typeface="Courier New" panose="02070309020205020404" pitchFamily="49" charset="0"/>
              </a:rPr>
              <a:t>.StateManager.GetOrAddAsync</a:t>
            </a:r>
            <a:r>
              <a:rPr lang="en-US" sz="1400" dirty="0">
                <a:solidFill>
                  <a:srgbClr val="000000"/>
                </a:solidFill>
                <a:ea typeface="Times New Roman" panose="02020603050405020304" pitchFamily="18" charset="0"/>
                <a:cs typeface="Courier New" panose="02070309020205020404" pitchFamily="49" charset="0"/>
              </a:rPr>
              <a:t>&lt;</a:t>
            </a:r>
            <a:r>
              <a:rPr lang="en-US" sz="1400" dirty="0" err="1">
                <a:solidFill>
                  <a:srgbClr val="2B91AF"/>
                </a:solidFill>
                <a:ea typeface="Times New Roman" panose="02020603050405020304" pitchFamily="18" charset="0"/>
                <a:cs typeface="Courier New" panose="02070309020205020404" pitchFamily="49" charset="0"/>
              </a:rPr>
              <a:t>IReliableDictionary</a:t>
            </a:r>
            <a:r>
              <a:rPr lang="en-US" sz="1400" dirty="0">
                <a:solidFill>
                  <a:srgbClr val="000000"/>
                </a:solidFill>
                <a:ea typeface="Times New Roman" panose="02020603050405020304" pitchFamily="18" charset="0"/>
                <a:cs typeface="Courier New" panose="02070309020205020404" pitchFamily="49" charset="0"/>
              </a:rPr>
              <a:t>&lt;</a:t>
            </a:r>
            <a:r>
              <a:rPr lang="en-US" sz="1400" dirty="0" err="1">
                <a:solidFill>
                  <a:srgbClr val="2B91AF"/>
                </a:solidFill>
                <a:ea typeface="Times New Roman" panose="02020603050405020304" pitchFamily="18" charset="0"/>
                <a:cs typeface="Courier New" panose="02070309020205020404" pitchFamily="49" charset="0"/>
              </a:rPr>
              <a:t>Guid</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2B91AF"/>
                </a:solidFill>
                <a:ea typeface="Times New Roman" panose="02020603050405020304" pitchFamily="18" charset="0"/>
                <a:cs typeface="Courier New" panose="02070309020205020404" pitchFamily="49" charset="0"/>
              </a:rPr>
              <a:t>LocationInfo</a:t>
            </a:r>
            <a:r>
              <a:rPr lang="en-US" sz="1400" dirty="0">
                <a:solidFill>
                  <a:srgbClr val="000000"/>
                </a:solidFill>
                <a:ea typeface="Times New Roman" panose="02020603050405020304" pitchFamily="18" charset="0"/>
                <a:cs typeface="Courier New" panose="02070309020205020404" pitchFamily="49" charset="0"/>
              </a:rPr>
              <a:t>&gt;&gt;(</a:t>
            </a:r>
            <a:r>
              <a:rPr lang="en-US" sz="1400" dirty="0">
                <a:solidFill>
                  <a:srgbClr val="A31515"/>
                </a:solidFill>
                <a:ea typeface="Times New Roman" panose="02020603050405020304" pitchFamily="18" charset="0"/>
                <a:cs typeface="Courier New" panose="02070309020205020404" pitchFamily="49" charset="0"/>
              </a:rPr>
              <a:t>“</a:t>
            </a:r>
            <a:r>
              <a:rPr lang="en-US" sz="1400" dirty="0" err="1">
                <a:solidFill>
                  <a:srgbClr val="A31515"/>
                </a:solidFill>
                <a:ea typeface="Times New Roman" panose="02020603050405020304" pitchFamily="18" charset="0"/>
                <a:cs typeface="Courier New" panose="02070309020205020404" pitchFamily="49" charset="0"/>
              </a:rPr>
              <a:t>locs</a:t>
            </a:r>
            <a:r>
              <a:rPr lang="en-US" sz="1400" dirty="0">
                <a:solidFill>
                  <a:srgbClr val="A31515"/>
                </a:solidFill>
                <a:ea typeface="Times New Roman" panose="02020603050405020304" pitchFamily="18" charset="0"/>
                <a:cs typeface="Courier New" panose="02070309020205020404" pitchFamily="49" charset="0"/>
              </a:rPr>
              <a:t>"</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var</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personDictionary</a:t>
            </a:r>
            <a:r>
              <a:rPr lang="en-US" sz="1400" dirty="0">
                <a:solidFill>
                  <a:srgbClr val="000000"/>
                </a:solidFill>
                <a:ea typeface="Times New Roman" panose="02020603050405020304" pitchFamily="18" charset="0"/>
                <a:cs typeface="Courier New" panose="02070309020205020404" pitchFamily="49" charset="0"/>
              </a:rPr>
              <a:t> = </a:t>
            </a:r>
            <a:r>
              <a:rPr lang="en-US" sz="1400" dirty="0">
                <a:solidFill>
                  <a:srgbClr val="0000FF"/>
                </a:solidFill>
                <a:ea typeface="Times New Roman" panose="02020603050405020304" pitchFamily="18" charset="0"/>
                <a:cs typeface="Courier New" panose="02070309020205020404" pitchFamily="49" charset="0"/>
              </a:rPr>
              <a:t>await</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this</a:t>
            </a:r>
            <a:r>
              <a:rPr lang="en-US" sz="1400" dirty="0" err="1">
                <a:solidFill>
                  <a:srgbClr val="000000"/>
                </a:solidFill>
                <a:ea typeface="Times New Roman" panose="02020603050405020304" pitchFamily="18" charset="0"/>
                <a:cs typeface="Courier New" panose="02070309020205020404" pitchFamily="49" charset="0"/>
              </a:rPr>
              <a:t>.StateManager.GetOrAddAsync</a:t>
            </a:r>
            <a:r>
              <a:rPr lang="en-US" sz="1400" dirty="0">
                <a:solidFill>
                  <a:srgbClr val="000000"/>
                </a:solidFill>
                <a:ea typeface="Times New Roman" panose="02020603050405020304" pitchFamily="18" charset="0"/>
                <a:cs typeface="Courier New" panose="02070309020205020404" pitchFamily="49" charset="0"/>
              </a:rPr>
              <a:t>&lt;</a:t>
            </a:r>
            <a:r>
              <a:rPr lang="en-US" sz="1400" dirty="0" err="1">
                <a:solidFill>
                  <a:srgbClr val="2B91AF"/>
                </a:solidFill>
                <a:ea typeface="Times New Roman" panose="02020603050405020304" pitchFamily="18" charset="0"/>
                <a:cs typeface="Courier New" panose="02070309020205020404" pitchFamily="49" charset="0"/>
              </a:rPr>
              <a:t>IReliableDictionary</a:t>
            </a:r>
            <a:r>
              <a:rPr lang="en-US" sz="1400" dirty="0">
                <a:solidFill>
                  <a:srgbClr val="000000"/>
                </a:solidFill>
                <a:ea typeface="Times New Roman" panose="02020603050405020304" pitchFamily="18" charset="0"/>
                <a:cs typeface="Courier New" panose="02070309020205020404" pitchFamily="49" charset="0"/>
              </a:rPr>
              <a:t>&lt;</a:t>
            </a:r>
            <a:r>
              <a:rPr lang="en-US" sz="1400" dirty="0" err="1">
                <a:solidFill>
                  <a:srgbClr val="2B91AF"/>
                </a:solidFill>
                <a:ea typeface="Times New Roman" panose="02020603050405020304" pitchFamily="18" charset="0"/>
                <a:cs typeface="Courier New" panose="02070309020205020404" pitchFamily="49" charset="0"/>
              </a:rPr>
              <a:t>Guid</a:t>
            </a: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2B91AF"/>
                </a:solidFill>
                <a:ea typeface="Times New Roman" panose="02020603050405020304" pitchFamily="18" charset="0"/>
                <a:cs typeface="Courier New" panose="02070309020205020404" pitchFamily="49" charset="0"/>
              </a:rPr>
              <a:t>Person</a:t>
            </a:r>
            <a:r>
              <a:rPr lang="en-US" sz="1400" dirty="0">
                <a:solidFill>
                  <a:srgbClr val="000000"/>
                </a:solidFill>
                <a:ea typeface="Times New Roman" panose="02020603050405020304" pitchFamily="18" charset="0"/>
                <a:cs typeface="Courier New" panose="02070309020205020404" pitchFamily="49" charset="0"/>
              </a:rPr>
              <a:t>&gt;&gt;(</a:t>
            </a:r>
            <a:r>
              <a:rPr lang="en-US" sz="1400" dirty="0">
                <a:solidFill>
                  <a:srgbClr val="A31515"/>
                </a:solidFill>
                <a:ea typeface="Times New Roman" panose="02020603050405020304" pitchFamily="18" charset="0"/>
                <a:cs typeface="Courier New" panose="02070309020205020404" pitchFamily="49" charset="0"/>
              </a:rPr>
              <a:t>“</a:t>
            </a:r>
            <a:r>
              <a:rPr lang="en-US" sz="1400" dirty="0" err="1">
                <a:solidFill>
                  <a:srgbClr val="A31515"/>
                </a:solidFill>
                <a:ea typeface="Times New Roman" panose="02020603050405020304" pitchFamily="18" charset="0"/>
                <a:cs typeface="Courier New" panose="02070309020205020404" pitchFamily="49" charset="0"/>
              </a:rPr>
              <a:t>ppl</a:t>
            </a:r>
            <a:r>
              <a:rPr lang="en-US" sz="1400" dirty="0">
                <a:solidFill>
                  <a:srgbClr val="A31515"/>
                </a:solidFill>
                <a:ea typeface="Times New Roman" panose="02020603050405020304" pitchFamily="18" charset="0"/>
                <a:cs typeface="Courier New" panose="02070309020205020404" pitchFamily="49" charset="0"/>
              </a:rPr>
              <a:t>"</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var</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customerListDictionary</a:t>
            </a:r>
            <a:r>
              <a:rPr lang="en-US" sz="1400" dirty="0">
                <a:solidFill>
                  <a:srgbClr val="000000"/>
                </a:solidFill>
                <a:ea typeface="Times New Roman" panose="02020603050405020304" pitchFamily="18" charset="0"/>
                <a:cs typeface="Courier New" panose="02070309020205020404" pitchFamily="49" charset="0"/>
              </a:rPr>
              <a:t> = </a:t>
            </a:r>
            <a:r>
              <a:rPr lang="en-US" sz="1400" dirty="0">
                <a:solidFill>
                  <a:srgbClr val="0000FF"/>
                </a:solidFill>
                <a:ea typeface="Times New Roman" panose="02020603050405020304" pitchFamily="18" charset="0"/>
                <a:cs typeface="Courier New" panose="02070309020205020404" pitchFamily="49" charset="0"/>
              </a:rPr>
              <a:t>await</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this</a:t>
            </a:r>
            <a:r>
              <a:rPr lang="en-US" sz="1400" dirty="0" err="1">
                <a:solidFill>
                  <a:srgbClr val="000000"/>
                </a:solidFill>
                <a:ea typeface="Times New Roman" panose="02020603050405020304" pitchFamily="18" charset="0"/>
                <a:cs typeface="Courier New" panose="02070309020205020404" pitchFamily="49" charset="0"/>
              </a:rPr>
              <a:t>.StateManager.GetOrAddAsync</a:t>
            </a:r>
            <a:r>
              <a:rPr lang="en-US" sz="1400" dirty="0">
                <a:solidFill>
                  <a:srgbClr val="000000"/>
                </a:solidFill>
                <a:ea typeface="Times New Roman" panose="02020603050405020304" pitchFamily="18" charset="0"/>
                <a:cs typeface="Courier New" panose="02070309020205020404" pitchFamily="49" charset="0"/>
              </a:rPr>
              <a:t>&lt;</a:t>
            </a:r>
            <a:r>
              <a:rPr lang="en-US" sz="1400" dirty="0" err="1">
                <a:solidFill>
                  <a:srgbClr val="2B91AF"/>
                </a:solidFill>
                <a:ea typeface="Times New Roman" panose="02020603050405020304" pitchFamily="18" charset="0"/>
                <a:cs typeface="Courier New" panose="02070309020205020404" pitchFamily="49" charset="0"/>
              </a:rPr>
              <a:t>IReliableDictionary</a:t>
            </a:r>
            <a:r>
              <a:rPr lang="en-US" sz="1400" dirty="0">
                <a:solidFill>
                  <a:srgbClr val="000000"/>
                </a:solidFill>
                <a:ea typeface="Times New Roman" panose="02020603050405020304" pitchFamily="18" charset="0"/>
                <a:cs typeface="Courier New" panose="02070309020205020404" pitchFamily="49" charset="0"/>
              </a:rPr>
              <a:t>&lt;</a:t>
            </a:r>
            <a:r>
              <a:rPr lang="en-US" sz="1400" dirty="0" err="1">
                <a:solidFill>
                  <a:srgbClr val="2B91AF"/>
                </a:solidFill>
                <a:ea typeface="Times New Roman" panose="02020603050405020304" pitchFamily="18" charset="0"/>
                <a:cs typeface="Courier New" panose="02070309020205020404" pitchFamily="49" charset="0"/>
              </a:rPr>
              <a:t>Guid</a:t>
            </a: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object</a:t>
            </a:r>
            <a:r>
              <a:rPr lang="en-US" sz="1400" dirty="0">
                <a:solidFill>
                  <a:srgbClr val="000000"/>
                </a:solidFill>
                <a:ea typeface="Times New Roman" panose="02020603050405020304" pitchFamily="18" charset="0"/>
                <a:cs typeface="Courier New" panose="02070309020205020404" pitchFamily="49" charset="0"/>
              </a:rPr>
              <a:t>&gt;&gt;(</a:t>
            </a:r>
            <a:r>
              <a:rPr lang="en-US" sz="1400" dirty="0">
                <a:solidFill>
                  <a:srgbClr val="A31515"/>
                </a:solidFill>
                <a:ea typeface="Times New Roman" panose="02020603050405020304" pitchFamily="18" charset="0"/>
                <a:cs typeface="Courier New" panose="02070309020205020404" pitchFamily="49" charset="0"/>
              </a:rPr>
              <a:t>“customers"</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while</a:t>
            </a: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true</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cancellationToke.ThrowIfCancellationRequested</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2B91AF"/>
                </a:solidFill>
                <a:ea typeface="Times New Roman" panose="02020603050405020304" pitchFamily="18" charset="0"/>
                <a:cs typeface="Courier New" panose="02070309020205020404" pitchFamily="49" charset="0"/>
              </a:rPr>
              <a:t>Guid</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customerId</a:t>
            </a:r>
            <a:r>
              <a:rPr lang="en-US" sz="1400" dirty="0">
                <a:solidFill>
                  <a:srgbClr val="000000"/>
                </a:solidFill>
                <a:ea typeface="Times New Roman" panose="02020603050405020304" pitchFamily="18" charset="0"/>
                <a:cs typeface="Courier New" panose="02070309020205020404" pitchFamily="49" charset="0"/>
              </a:rPr>
              <a:t> = </a:t>
            </a:r>
            <a:r>
              <a:rPr lang="en-US" sz="1400" dirty="0" err="1">
                <a:solidFill>
                  <a:srgbClr val="2B91AF"/>
                </a:solidFill>
                <a:ea typeface="Times New Roman" panose="02020603050405020304" pitchFamily="18" charset="0"/>
                <a:cs typeface="Courier New" panose="02070309020205020404" pitchFamily="49" charset="0"/>
              </a:rPr>
              <a:t>Guid</a:t>
            </a:r>
            <a:r>
              <a:rPr lang="en-US" sz="1400" dirty="0" err="1">
                <a:solidFill>
                  <a:srgbClr val="000000"/>
                </a:solidFill>
                <a:ea typeface="Times New Roman" panose="02020603050405020304" pitchFamily="18" charset="0"/>
                <a:cs typeface="Courier New" panose="02070309020205020404" pitchFamily="49" charset="0"/>
              </a:rPr>
              <a:t>.NewGuid</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using</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var</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tx</a:t>
            </a:r>
            <a:r>
              <a:rPr lang="en-US" sz="1400" dirty="0">
                <a:solidFill>
                  <a:srgbClr val="000000"/>
                </a:solidFill>
                <a:ea typeface="Times New Roman" panose="02020603050405020304" pitchFamily="18" charset="0"/>
                <a:cs typeface="Courier New" panose="02070309020205020404" pitchFamily="49" charset="0"/>
              </a:rPr>
              <a:t> = </a:t>
            </a:r>
            <a:r>
              <a:rPr lang="en-US" sz="1400" dirty="0" err="1">
                <a:solidFill>
                  <a:srgbClr val="0000FF"/>
                </a:solidFill>
                <a:ea typeface="Times New Roman" panose="02020603050405020304" pitchFamily="18" charset="0"/>
                <a:cs typeface="Courier New" panose="02070309020205020404" pitchFamily="49" charset="0"/>
              </a:rPr>
              <a:t>this</a:t>
            </a:r>
            <a:r>
              <a:rPr lang="en-US" sz="1400" dirty="0" err="1">
                <a:solidFill>
                  <a:srgbClr val="000000"/>
                </a:solidFill>
                <a:ea typeface="Times New Roman" panose="02020603050405020304" pitchFamily="18" charset="0"/>
                <a:cs typeface="Courier New" panose="02070309020205020404" pitchFamily="49" charset="0"/>
              </a:rPr>
              <a:t>.StateManager.CreateTransaction</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FF"/>
                </a:solidFill>
                <a:ea typeface="Times New Roman" panose="02020603050405020304" pitchFamily="18" charset="0"/>
                <a:cs typeface="Courier New" panose="02070309020205020404" pitchFamily="49" charset="0"/>
              </a:rPr>
              <a:t>var</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customerRequestResult</a:t>
            </a:r>
            <a:r>
              <a:rPr lang="en-US" sz="1400" dirty="0">
                <a:solidFill>
                  <a:srgbClr val="000000"/>
                </a:solidFill>
                <a:ea typeface="Times New Roman" panose="02020603050405020304" pitchFamily="18" charset="0"/>
                <a:cs typeface="Courier New" panose="02070309020205020404" pitchFamily="49" charset="0"/>
              </a:rPr>
              <a:t> = </a:t>
            </a:r>
            <a:r>
              <a:rPr lang="en-US" sz="1400" dirty="0">
                <a:solidFill>
                  <a:srgbClr val="0000FF"/>
                </a:solidFill>
                <a:ea typeface="Times New Roman" panose="02020603050405020304" pitchFamily="18" charset="0"/>
                <a:cs typeface="Courier New" panose="02070309020205020404" pitchFamily="49" charset="0"/>
              </a:rPr>
              <a:t>await</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requestQueue.TryDequeueAsync</a:t>
            </a:r>
            <a:r>
              <a:rPr lang="en-US" sz="1400" dirty="0">
                <a:solidFill>
                  <a:srgbClr val="000000"/>
                </a:solidFill>
                <a:ea typeface="Times New Roman" panose="02020603050405020304" pitchFamily="18" charset="0"/>
                <a:cs typeface="Courier New" panose="02070309020205020404" pitchFamily="49" charset="0"/>
              </a:rPr>
              <a:t>(</a:t>
            </a:r>
            <a:r>
              <a:rPr lang="en-US" sz="1400" dirty="0" err="1">
                <a:solidFill>
                  <a:srgbClr val="000000"/>
                </a:solidFill>
                <a:ea typeface="Times New Roman" panose="02020603050405020304" pitchFamily="18" charset="0"/>
                <a:cs typeface="Courier New" panose="02070309020205020404" pitchFamily="49" charset="0"/>
              </a:rPr>
              <a:t>tx</a:t>
            </a:r>
            <a:r>
              <a:rPr lang="en-US" sz="1400" dirty="0">
                <a:solidFill>
                  <a:srgbClr val="000000"/>
                </a:solidFill>
                <a:ea typeface="Times New Roman" panose="02020603050405020304" pitchFamily="18" charset="0"/>
                <a:cs typeface="Courier New" panose="020703090202050204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await</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customerListDictionary.AddAsync</a:t>
            </a:r>
            <a:r>
              <a:rPr lang="en-US" sz="1400" dirty="0">
                <a:solidFill>
                  <a:srgbClr val="000000"/>
                </a:solidFill>
                <a:ea typeface="Times New Roman" panose="02020603050405020304" pitchFamily="18" charset="0"/>
                <a:cs typeface="Courier New" panose="02070309020205020404" pitchFamily="49" charset="0"/>
              </a:rPr>
              <a:t>(</a:t>
            </a:r>
            <a:r>
              <a:rPr lang="en-US" sz="1400" dirty="0" err="1">
                <a:solidFill>
                  <a:srgbClr val="000000"/>
                </a:solidFill>
                <a:ea typeface="Times New Roman" panose="02020603050405020304" pitchFamily="18" charset="0"/>
                <a:cs typeface="Courier New" panose="02070309020205020404" pitchFamily="49" charset="0"/>
              </a:rPr>
              <a:t>tx</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customerId</a:t>
            </a: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new</a:t>
            </a: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object</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await</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personDictionary.AddAsync</a:t>
            </a:r>
            <a:r>
              <a:rPr lang="en-US" sz="1400" dirty="0">
                <a:solidFill>
                  <a:srgbClr val="000000"/>
                </a:solidFill>
                <a:ea typeface="Times New Roman" panose="02020603050405020304" pitchFamily="18" charset="0"/>
                <a:cs typeface="Courier New" panose="02070309020205020404" pitchFamily="49" charset="0"/>
              </a:rPr>
              <a:t>(</a:t>
            </a:r>
            <a:r>
              <a:rPr lang="en-US" sz="1400" dirty="0" err="1">
                <a:solidFill>
                  <a:srgbClr val="000000"/>
                </a:solidFill>
                <a:ea typeface="Times New Roman" panose="02020603050405020304" pitchFamily="18" charset="0"/>
                <a:cs typeface="Courier New" panose="02070309020205020404" pitchFamily="49" charset="0"/>
              </a:rPr>
              <a:t>tx</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customerId</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customerRequestResult.Value.person</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await</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locationDictionary.AddAsync</a:t>
            </a:r>
            <a:r>
              <a:rPr lang="en-US" sz="1400" dirty="0">
                <a:solidFill>
                  <a:srgbClr val="000000"/>
                </a:solidFill>
                <a:ea typeface="Times New Roman" panose="02020603050405020304" pitchFamily="18" charset="0"/>
                <a:cs typeface="Courier New" panose="02070309020205020404" pitchFamily="49" charset="0"/>
              </a:rPr>
              <a:t>(</a:t>
            </a:r>
            <a:r>
              <a:rPr lang="en-US" sz="1400" dirty="0" err="1">
                <a:solidFill>
                  <a:srgbClr val="000000"/>
                </a:solidFill>
                <a:ea typeface="Times New Roman" panose="02020603050405020304" pitchFamily="18" charset="0"/>
                <a:cs typeface="Courier New" panose="02070309020205020404" pitchFamily="49" charset="0"/>
              </a:rPr>
              <a:t>tx</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customerId</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customerRequestResult.Value.locInfo</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r>
              <a:rPr lang="en-US" sz="1400" dirty="0">
                <a:solidFill>
                  <a:srgbClr val="0000FF"/>
                </a:solidFill>
                <a:ea typeface="Times New Roman" panose="02020603050405020304" pitchFamily="18" charset="0"/>
                <a:cs typeface="Courier New" panose="02070309020205020404" pitchFamily="49" charset="0"/>
              </a:rPr>
              <a:t>await</a:t>
            </a:r>
            <a:r>
              <a:rPr lang="en-US" sz="1400" dirty="0">
                <a:solidFill>
                  <a:srgbClr val="000000"/>
                </a:solidFill>
                <a:ea typeface="Times New Roman" panose="02020603050405020304" pitchFamily="18" charset="0"/>
                <a:cs typeface="Courier New" panose="02070309020205020404" pitchFamily="49" charset="0"/>
              </a:rPr>
              <a:t> </a:t>
            </a:r>
            <a:r>
              <a:rPr lang="en-US" sz="1400" dirty="0" err="1">
                <a:solidFill>
                  <a:srgbClr val="000000"/>
                </a:solidFill>
                <a:ea typeface="Times New Roman" panose="02020603050405020304" pitchFamily="18" charset="0"/>
                <a:cs typeface="Courier New" panose="02070309020205020404" pitchFamily="49" charset="0"/>
              </a:rPr>
              <a:t>tx.CommitAsync</a:t>
            </a: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0"/>
              </a:spcBef>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solidFill>
                  <a:srgbClr val="000000"/>
                </a:solidFill>
                <a:ea typeface="Times New Roman" panose="02020603050405020304" pitchFamily="18" charset="0"/>
                <a:cs typeface="Courier New" panose="020703090202050204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p:cNvSpPr txBox="1"/>
          <p:nvPr/>
        </p:nvSpPr>
        <p:spPr>
          <a:xfrm>
            <a:off x="10058400" y="4411980"/>
            <a:ext cx="2282190" cy="1625060"/>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rgbClr val="FF0000"/>
                </a:solidFill>
              </a:rPr>
              <a:t>Everything happens or nothing happens!</a:t>
            </a:r>
          </a:p>
        </p:txBody>
      </p:sp>
    </p:spTree>
    <p:extLst>
      <p:ext uri="{BB962C8B-B14F-4D97-AF65-F5344CB8AC3E}">
        <p14:creationId xmlns:p14="http://schemas.microsoft.com/office/powerpoint/2010/main" val="8815106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8070779" y="3741391"/>
            <a:ext cx="1502308" cy="2850539"/>
          </a:xfrm>
          <a:prstGeom prst="roundRect">
            <a:avLst/>
          </a:prstGeom>
          <a:solidFill>
            <a:schemeClr val="bg1">
              <a:lumMod val="60000"/>
              <a:lumOff val="40000"/>
            </a:schemeClr>
          </a:solidFill>
          <a:ln w="9525" cap="flat" cmpd="sng" algn="ctr">
            <a:noFill/>
            <a:prstDash val="solid"/>
          </a:ln>
          <a:effectLst>
            <a:outerShdw blurRad="38100" dist="25400" dir="5400000" rotWithShape="0">
              <a:srgbClr val="000000">
                <a:alpha val="40000"/>
              </a:srgbClr>
            </a:outerShdw>
          </a:effectLst>
        </p:spPr>
        <p:txBody>
          <a:bodyPr rtlCol="0" anchor="t"/>
          <a:lstStyle/>
          <a:p>
            <a:pPr algn="ctr" defTabSz="1218996">
              <a:defRPr/>
            </a:pPr>
            <a:r>
              <a:rPr lang="en-US" sz="2000" kern="0" dirty="0">
                <a:solidFill>
                  <a:schemeClr val="tx1">
                    <a:lumMod val="85000"/>
                    <a:lumOff val="15000"/>
                  </a:schemeClr>
                </a:solidFill>
              </a:rPr>
              <a:t>Node 5</a:t>
            </a:r>
          </a:p>
        </p:txBody>
      </p:sp>
      <p:sp>
        <p:nvSpPr>
          <p:cNvPr id="7" name="Rounded Rectangle 6"/>
          <p:cNvSpPr/>
          <p:nvPr/>
        </p:nvSpPr>
        <p:spPr>
          <a:xfrm>
            <a:off x="6246666" y="3741391"/>
            <a:ext cx="1502308" cy="2850539"/>
          </a:xfrm>
          <a:prstGeom prst="roundRect">
            <a:avLst/>
          </a:prstGeom>
          <a:solidFill>
            <a:schemeClr val="bg1">
              <a:lumMod val="60000"/>
              <a:lumOff val="40000"/>
            </a:schemeClr>
          </a:solidFill>
          <a:ln w="9525" cap="flat" cmpd="sng" algn="ctr">
            <a:noFill/>
            <a:prstDash val="solid"/>
          </a:ln>
          <a:effectLst>
            <a:outerShdw blurRad="38100" dist="25400" dir="5400000" rotWithShape="0">
              <a:srgbClr val="000000">
                <a:alpha val="40000"/>
              </a:srgbClr>
            </a:outerShdw>
          </a:effectLst>
        </p:spPr>
        <p:txBody>
          <a:bodyPr rtlCol="0" anchor="t"/>
          <a:lstStyle/>
          <a:p>
            <a:pPr algn="ctr" defTabSz="1218996">
              <a:defRPr/>
            </a:pPr>
            <a:r>
              <a:rPr lang="en-US" sz="2000" kern="0" dirty="0">
                <a:solidFill>
                  <a:schemeClr val="tx1">
                    <a:lumMod val="85000"/>
                    <a:lumOff val="15000"/>
                  </a:schemeClr>
                </a:solidFill>
              </a:rPr>
              <a:t>Node 4</a:t>
            </a:r>
          </a:p>
        </p:txBody>
      </p:sp>
      <p:sp>
        <p:nvSpPr>
          <p:cNvPr id="8" name="Rounded Rectangle 7"/>
          <p:cNvSpPr/>
          <p:nvPr/>
        </p:nvSpPr>
        <p:spPr>
          <a:xfrm>
            <a:off x="4422554" y="3741391"/>
            <a:ext cx="1502308" cy="2850539"/>
          </a:xfrm>
          <a:prstGeom prst="roundRect">
            <a:avLst/>
          </a:prstGeom>
          <a:solidFill>
            <a:schemeClr val="bg1">
              <a:lumMod val="60000"/>
              <a:lumOff val="40000"/>
            </a:schemeClr>
          </a:solidFill>
          <a:ln w="9525" cap="flat" cmpd="sng" algn="ctr">
            <a:noFill/>
            <a:prstDash val="solid"/>
          </a:ln>
          <a:effectLst>
            <a:outerShdw blurRad="38100" dist="25400" dir="5400000" rotWithShape="0">
              <a:srgbClr val="000000">
                <a:alpha val="40000"/>
              </a:srgbClr>
            </a:outerShdw>
          </a:effectLst>
        </p:spPr>
        <p:txBody>
          <a:bodyPr rtlCol="0" anchor="t"/>
          <a:lstStyle/>
          <a:p>
            <a:pPr algn="ctr" defTabSz="1218996">
              <a:defRPr/>
            </a:pPr>
            <a:r>
              <a:rPr lang="en-US" sz="2000" kern="0" dirty="0">
                <a:solidFill>
                  <a:schemeClr val="tx1">
                    <a:lumMod val="85000"/>
                    <a:lumOff val="15000"/>
                  </a:schemeClr>
                </a:solidFill>
              </a:rPr>
              <a:t>Node 3</a:t>
            </a:r>
          </a:p>
        </p:txBody>
      </p:sp>
      <p:sp>
        <p:nvSpPr>
          <p:cNvPr id="9" name="Rounded Rectangle 8"/>
          <p:cNvSpPr/>
          <p:nvPr/>
        </p:nvSpPr>
        <p:spPr>
          <a:xfrm>
            <a:off x="9894893" y="3741391"/>
            <a:ext cx="1502308" cy="2850539"/>
          </a:xfrm>
          <a:prstGeom prst="roundRect">
            <a:avLst/>
          </a:prstGeom>
          <a:solidFill>
            <a:schemeClr val="bg1">
              <a:lumMod val="60000"/>
              <a:lumOff val="40000"/>
            </a:schemeClr>
          </a:solidFill>
          <a:ln w="9525" cap="flat" cmpd="sng" algn="ctr">
            <a:noFill/>
            <a:prstDash val="solid"/>
          </a:ln>
          <a:effectLst>
            <a:outerShdw blurRad="38100" dist="25400" dir="5400000" rotWithShape="0">
              <a:srgbClr val="000000">
                <a:alpha val="40000"/>
              </a:srgbClr>
            </a:outerShdw>
          </a:effectLst>
        </p:spPr>
        <p:txBody>
          <a:bodyPr rtlCol="0" anchor="t"/>
          <a:lstStyle/>
          <a:p>
            <a:pPr algn="ctr" defTabSz="1218996">
              <a:defRPr/>
            </a:pPr>
            <a:r>
              <a:rPr lang="en-US" sz="2000" kern="0" dirty="0">
                <a:solidFill>
                  <a:schemeClr val="tx1">
                    <a:lumMod val="85000"/>
                    <a:lumOff val="15000"/>
                  </a:schemeClr>
                </a:solidFill>
              </a:rPr>
              <a:t>Node 6</a:t>
            </a:r>
          </a:p>
        </p:txBody>
      </p:sp>
      <p:sp>
        <p:nvSpPr>
          <p:cNvPr id="10" name="Rounded Rectangle 9"/>
          <p:cNvSpPr/>
          <p:nvPr/>
        </p:nvSpPr>
        <p:spPr>
          <a:xfrm>
            <a:off x="2598439" y="3741391"/>
            <a:ext cx="1502308" cy="2850539"/>
          </a:xfrm>
          <a:prstGeom prst="roundRect">
            <a:avLst/>
          </a:prstGeom>
          <a:solidFill>
            <a:schemeClr val="bg1">
              <a:lumMod val="60000"/>
              <a:lumOff val="40000"/>
            </a:schemeClr>
          </a:solidFill>
          <a:ln w="9525" cap="flat" cmpd="sng" algn="ctr">
            <a:noFill/>
            <a:prstDash val="solid"/>
          </a:ln>
          <a:effectLst>
            <a:outerShdw blurRad="38100" dist="25400" dir="5400000" rotWithShape="0">
              <a:srgbClr val="000000">
                <a:alpha val="40000"/>
              </a:srgbClr>
            </a:outerShdw>
          </a:effectLst>
        </p:spPr>
        <p:txBody>
          <a:bodyPr rtlCol="0" anchor="t"/>
          <a:lstStyle/>
          <a:p>
            <a:pPr algn="ctr" defTabSz="1218996">
              <a:defRPr/>
            </a:pPr>
            <a:r>
              <a:rPr lang="en-US" sz="2000" kern="0" dirty="0">
                <a:solidFill>
                  <a:schemeClr val="tx1">
                    <a:lumMod val="85000"/>
                    <a:lumOff val="15000"/>
                  </a:schemeClr>
                </a:solidFill>
              </a:rPr>
              <a:t>Node 2</a:t>
            </a:r>
          </a:p>
        </p:txBody>
      </p:sp>
      <p:sp>
        <p:nvSpPr>
          <p:cNvPr id="11" name="Rounded Rectangle 10"/>
          <p:cNvSpPr/>
          <p:nvPr/>
        </p:nvSpPr>
        <p:spPr>
          <a:xfrm>
            <a:off x="748745" y="3727808"/>
            <a:ext cx="1502308" cy="2850539"/>
          </a:xfrm>
          <a:prstGeom prst="roundRect">
            <a:avLst/>
          </a:prstGeom>
          <a:solidFill>
            <a:schemeClr val="bg1">
              <a:lumMod val="60000"/>
              <a:lumOff val="40000"/>
            </a:schemeClr>
          </a:solidFill>
          <a:ln w="9525" cap="flat" cmpd="sng" algn="ctr">
            <a:noFill/>
            <a:prstDash val="solid"/>
          </a:ln>
          <a:effectLst>
            <a:outerShdw blurRad="38100" dist="25400" dir="5400000" rotWithShape="0">
              <a:srgbClr val="000000">
                <a:alpha val="40000"/>
              </a:srgbClr>
            </a:outerShdw>
          </a:effectLst>
        </p:spPr>
        <p:txBody>
          <a:bodyPr rtlCol="0" anchor="t"/>
          <a:lstStyle/>
          <a:p>
            <a:pPr algn="ctr" defTabSz="1218996">
              <a:defRPr/>
            </a:pPr>
            <a:r>
              <a:rPr lang="en-US" sz="2000" kern="0" dirty="0">
                <a:solidFill>
                  <a:schemeClr val="tx1">
                    <a:lumMod val="85000"/>
                    <a:lumOff val="15000"/>
                  </a:schemeClr>
                </a:solidFill>
              </a:rPr>
              <a:t>Node 1</a:t>
            </a:r>
          </a:p>
        </p:txBody>
      </p:sp>
      <p:sp>
        <p:nvSpPr>
          <p:cNvPr id="12" name="Title 158"/>
          <p:cNvSpPr>
            <a:spLocks noGrp="1"/>
          </p:cNvSpPr>
          <p:nvPr>
            <p:ph type="title"/>
          </p:nvPr>
        </p:nvSpPr>
        <p:spPr>
          <a:xfrm>
            <a:off x="457200" y="182880"/>
            <a:ext cx="10972800" cy="914400"/>
          </a:xfrm>
        </p:spPr>
        <p:txBody>
          <a:bodyPr>
            <a:normAutofit/>
          </a:bodyPr>
          <a:lstStyle/>
          <a:p>
            <a:pPr defTabSz="932742"/>
            <a:r>
              <a:rPr lang="en-US" sz="5200" spc="-102" dirty="0">
                <a:ln w="3175">
                  <a:noFill/>
                </a:ln>
                <a:solidFill>
                  <a:srgbClr val="E7E6E6"/>
                </a:solidFill>
                <a:ea typeface="+mn-ea"/>
                <a:cs typeface="Segoe UI" pitchFamily="34" charset="0"/>
              </a:rPr>
              <a:t>Service partitioning</a:t>
            </a:r>
          </a:p>
        </p:txBody>
      </p:sp>
      <p:sp>
        <p:nvSpPr>
          <p:cNvPr id="13" name="Rectangle 12"/>
          <p:cNvSpPr/>
          <p:nvPr/>
        </p:nvSpPr>
        <p:spPr>
          <a:xfrm>
            <a:off x="2789328" y="4456485"/>
            <a:ext cx="1120531" cy="314082"/>
          </a:xfrm>
          <a:prstGeom prst="rect">
            <a:avLst/>
          </a:prstGeom>
          <a:solidFill>
            <a:srgbClr val="FFC000"/>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defTabSz="1218996">
              <a:defRPr/>
            </a:pPr>
            <a:r>
              <a:rPr lang="en-US" sz="2000" b="1" kern="0" dirty="0">
                <a:solidFill>
                  <a:srgbClr val="E7E6E6"/>
                </a:solidFill>
              </a:rPr>
              <a:t>P2</a:t>
            </a:r>
          </a:p>
        </p:txBody>
      </p:sp>
      <p:sp>
        <p:nvSpPr>
          <p:cNvPr id="14" name="Rectangle 13"/>
          <p:cNvSpPr/>
          <p:nvPr/>
        </p:nvSpPr>
        <p:spPr>
          <a:xfrm>
            <a:off x="4612692" y="5354253"/>
            <a:ext cx="1120531" cy="314082"/>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defTabSz="1218996">
              <a:defRPr/>
            </a:pPr>
            <a:r>
              <a:rPr lang="en-US" sz="2000" b="1" kern="0" dirty="0">
                <a:solidFill>
                  <a:srgbClr val="E7E6E6"/>
                </a:solidFill>
              </a:rPr>
              <a:t>S</a:t>
            </a:r>
          </a:p>
        </p:txBody>
      </p:sp>
      <p:sp>
        <p:nvSpPr>
          <p:cNvPr id="15" name="Rectangle 14"/>
          <p:cNvSpPr/>
          <p:nvPr/>
        </p:nvSpPr>
        <p:spPr>
          <a:xfrm>
            <a:off x="6407589" y="4460328"/>
            <a:ext cx="1120531" cy="314082"/>
          </a:xfrm>
          <a:prstGeom prst="rect">
            <a:avLst/>
          </a:prstGeom>
          <a:solidFill>
            <a:srgbClr val="0372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96">
              <a:defRPr/>
            </a:pPr>
            <a:r>
              <a:rPr lang="en-US" sz="2000" b="1" kern="0" dirty="0">
                <a:solidFill>
                  <a:srgbClr val="E7E6E6"/>
                </a:solidFill>
              </a:rPr>
              <a:t>S</a:t>
            </a:r>
          </a:p>
        </p:txBody>
      </p:sp>
      <p:sp>
        <p:nvSpPr>
          <p:cNvPr id="16" name="Rectangle 15"/>
          <p:cNvSpPr/>
          <p:nvPr/>
        </p:nvSpPr>
        <p:spPr>
          <a:xfrm>
            <a:off x="2776538" y="4909489"/>
            <a:ext cx="1120531" cy="314082"/>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defTabSz="1218996">
              <a:defRPr/>
            </a:pPr>
            <a:r>
              <a:rPr lang="en-US" sz="2000" b="1" kern="0" dirty="0">
                <a:solidFill>
                  <a:srgbClr val="E7E6E6"/>
                </a:solidFill>
              </a:rPr>
              <a:t>S</a:t>
            </a:r>
          </a:p>
        </p:txBody>
      </p:sp>
      <p:sp>
        <p:nvSpPr>
          <p:cNvPr id="17" name="Rectangle 16"/>
          <p:cNvSpPr/>
          <p:nvPr/>
        </p:nvSpPr>
        <p:spPr>
          <a:xfrm>
            <a:off x="950497" y="5354253"/>
            <a:ext cx="1120531" cy="314082"/>
          </a:xfrm>
          <a:prstGeom prst="rect">
            <a:avLst/>
          </a:prstGeom>
          <a:solidFill>
            <a:srgbClr val="262626"/>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1218996">
              <a:defRPr/>
            </a:pPr>
            <a:r>
              <a:rPr lang="en-US" sz="2000" b="1" kern="0" dirty="0">
                <a:solidFill>
                  <a:srgbClr val="E7E6E6"/>
                </a:solidFill>
              </a:rPr>
              <a:t>P4</a:t>
            </a:r>
          </a:p>
        </p:txBody>
      </p:sp>
      <p:sp>
        <p:nvSpPr>
          <p:cNvPr id="18" name="Rectangle 17"/>
          <p:cNvSpPr/>
          <p:nvPr/>
        </p:nvSpPr>
        <p:spPr>
          <a:xfrm>
            <a:off x="4610272" y="4909489"/>
            <a:ext cx="1120531" cy="314082"/>
          </a:xfrm>
          <a:prstGeom prst="rect">
            <a:avLst/>
          </a:prstGeom>
          <a:solidFill>
            <a:srgbClr val="FFC000"/>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defTabSz="1218996">
              <a:defRPr/>
            </a:pPr>
            <a:r>
              <a:rPr lang="en-US" sz="2000" b="1" kern="0" dirty="0">
                <a:solidFill>
                  <a:srgbClr val="E7E6E6"/>
                </a:solidFill>
              </a:rPr>
              <a:t>S</a:t>
            </a:r>
          </a:p>
        </p:txBody>
      </p:sp>
      <p:sp>
        <p:nvSpPr>
          <p:cNvPr id="19" name="Rectangle 18"/>
          <p:cNvSpPr/>
          <p:nvPr/>
        </p:nvSpPr>
        <p:spPr>
          <a:xfrm>
            <a:off x="4610272" y="4464726"/>
            <a:ext cx="1120531" cy="314082"/>
          </a:xfrm>
          <a:prstGeom prst="rect">
            <a:avLst/>
          </a:prstGeom>
          <a:solidFill>
            <a:srgbClr val="0372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96">
              <a:defRPr/>
            </a:pPr>
            <a:r>
              <a:rPr lang="en-US" sz="2000" b="1" kern="0" dirty="0">
                <a:solidFill>
                  <a:srgbClr val="E7E6E6"/>
                </a:solidFill>
              </a:rPr>
              <a:t>P1</a:t>
            </a:r>
          </a:p>
        </p:txBody>
      </p:sp>
      <p:sp>
        <p:nvSpPr>
          <p:cNvPr id="20" name="Rectangle 19"/>
          <p:cNvSpPr/>
          <p:nvPr/>
        </p:nvSpPr>
        <p:spPr>
          <a:xfrm>
            <a:off x="2789328" y="5351518"/>
            <a:ext cx="1120531" cy="314082"/>
          </a:xfrm>
          <a:prstGeom prst="rect">
            <a:avLst/>
          </a:prstGeom>
          <a:solidFill>
            <a:srgbClr val="262626"/>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1218996">
              <a:defRPr/>
            </a:pPr>
            <a:r>
              <a:rPr lang="en-US" sz="2000" b="1" kern="0" dirty="0">
                <a:solidFill>
                  <a:srgbClr val="E7E6E6"/>
                </a:solidFill>
              </a:rPr>
              <a:t>S</a:t>
            </a:r>
          </a:p>
        </p:txBody>
      </p:sp>
      <p:sp>
        <p:nvSpPr>
          <p:cNvPr id="21" name="Rectangle 20"/>
          <p:cNvSpPr/>
          <p:nvPr/>
        </p:nvSpPr>
        <p:spPr>
          <a:xfrm>
            <a:off x="6407589" y="4909489"/>
            <a:ext cx="1120531" cy="314082"/>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defTabSz="1218996">
              <a:defRPr/>
            </a:pPr>
            <a:r>
              <a:rPr lang="en-US" sz="2000" b="1" kern="0" dirty="0">
                <a:solidFill>
                  <a:srgbClr val="E7E6E6"/>
                </a:solidFill>
              </a:rPr>
              <a:t>P3</a:t>
            </a:r>
          </a:p>
        </p:txBody>
      </p:sp>
      <p:sp>
        <p:nvSpPr>
          <p:cNvPr id="22" name="Rectangle 21"/>
          <p:cNvSpPr/>
          <p:nvPr/>
        </p:nvSpPr>
        <p:spPr>
          <a:xfrm>
            <a:off x="950497" y="4909489"/>
            <a:ext cx="1120531" cy="314082"/>
          </a:xfrm>
          <a:prstGeom prst="rect">
            <a:avLst/>
          </a:prstGeom>
          <a:solidFill>
            <a:srgbClr val="FFC000"/>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defTabSz="1218996">
              <a:defRPr/>
            </a:pPr>
            <a:r>
              <a:rPr lang="en-US" sz="2000" b="1" kern="0" dirty="0">
                <a:solidFill>
                  <a:srgbClr val="E7E6E6"/>
                </a:solidFill>
              </a:rPr>
              <a:t>S</a:t>
            </a:r>
          </a:p>
        </p:txBody>
      </p:sp>
      <p:sp>
        <p:nvSpPr>
          <p:cNvPr id="23" name="Rectangle 22"/>
          <p:cNvSpPr/>
          <p:nvPr/>
        </p:nvSpPr>
        <p:spPr>
          <a:xfrm>
            <a:off x="6394334" y="5336306"/>
            <a:ext cx="1120531" cy="314082"/>
          </a:xfrm>
          <a:prstGeom prst="rect">
            <a:avLst/>
          </a:prstGeom>
          <a:solidFill>
            <a:srgbClr val="262626"/>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1218996">
              <a:defRPr/>
            </a:pPr>
            <a:r>
              <a:rPr lang="en-US" sz="2000" b="1" kern="0" dirty="0">
                <a:solidFill>
                  <a:srgbClr val="E7E6E6"/>
                </a:solidFill>
              </a:rPr>
              <a:t>S</a:t>
            </a:r>
          </a:p>
        </p:txBody>
      </p:sp>
      <p:sp>
        <p:nvSpPr>
          <p:cNvPr id="24" name="Rectangle 23"/>
          <p:cNvSpPr/>
          <p:nvPr/>
        </p:nvSpPr>
        <p:spPr>
          <a:xfrm>
            <a:off x="938915" y="4456485"/>
            <a:ext cx="1121969" cy="322323"/>
          </a:xfrm>
          <a:prstGeom prst="rect">
            <a:avLst/>
          </a:prstGeom>
          <a:solidFill>
            <a:srgbClr val="0372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96">
              <a:defRPr/>
            </a:pPr>
            <a:r>
              <a:rPr lang="en-US" sz="2000" b="1" kern="0" dirty="0">
                <a:solidFill>
                  <a:srgbClr val="E7E6E6"/>
                </a:solidFill>
              </a:rPr>
              <a:t>S</a:t>
            </a:r>
          </a:p>
        </p:txBody>
      </p:sp>
      <p:sp>
        <p:nvSpPr>
          <p:cNvPr id="25" name="Text Placeholder 1"/>
          <p:cNvSpPr txBox="1">
            <a:spLocks/>
          </p:cNvSpPr>
          <p:nvPr/>
        </p:nvSpPr>
        <p:spPr>
          <a:xfrm>
            <a:off x="301567" y="1294668"/>
            <a:ext cx="11997463" cy="1825398"/>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fontAlgn="ctr"/>
            <a:r>
              <a:rPr lang="en-US" sz="2800" dirty="0">
                <a:solidFill>
                  <a:srgbClr val="E7E6E6"/>
                </a:solidFill>
                <a:latin typeface="+mn-lt"/>
              </a:rPr>
              <a:t>Services can be partitioned for scale-out.</a:t>
            </a:r>
          </a:p>
          <a:p>
            <a:pPr fontAlgn="ctr"/>
            <a:r>
              <a:rPr lang="en-US" sz="2800" dirty="0">
                <a:solidFill>
                  <a:srgbClr val="E7E6E6"/>
                </a:solidFill>
                <a:latin typeface="+mn-lt"/>
              </a:rPr>
              <a:t>You can choose your own partitioning scheme.</a:t>
            </a:r>
          </a:p>
          <a:p>
            <a:pPr fontAlgn="ctr"/>
            <a:r>
              <a:rPr lang="en-US" sz="2800" dirty="0">
                <a:solidFill>
                  <a:srgbClr val="E7E6E6"/>
                </a:solidFill>
                <a:latin typeface="+mn-lt"/>
              </a:rPr>
              <a:t>Service partitions are striped across machines in the cluster.</a:t>
            </a:r>
          </a:p>
          <a:p>
            <a:pPr fontAlgn="ctr"/>
            <a:r>
              <a:rPr lang="en-US" sz="2800" dirty="0">
                <a:solidFill>
                  <a:srgbClr val="E7E6E6"/>
                </a:solidFill>
                <a:latin typeface="+mn-lt"/>
              </a:rPr>
              <a:t>Replicas automatically scale out &amp; in on cluster changes</a:t>
            </a:r>
          </a:p>
        </p:txBody>
      </p:sp>
    </p:spTree>
    <p:extLst>
      <p:ext uri="{BB962C8B-B14F-4D97-AF65-F5344CB8AC3E}">
        <p14:creationId xmlns:p14="http://schemas.microsoft.com/office/powerpoint/2010/main" val="3982988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500"/>
                                        <p:tgtEl>
                                          <p:spTgt spid="22"/>
                                        </p:tgtEl>
                                      </p:cBhvr>
                                    </p:animEffect>
                                  </p:childTnLst>
                                </p:cTn>
                              </p:par>
                              <p:par>
                                <p:cTn id="22" presetID="10" presetClass="entr" presetSubtype="0" fill="hold" grpId="1"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1"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1"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par>
                          <p:cTn id="35" fill="hold">
                            <p:stCondLst>
                              <p:cond delay="1000"/>
                            </p:stCondLst>
                            <p:childTnLst>
                              <p:par>
                                <p:cTn id="36" presetID="10" presetClass="entr" presetSubtype="0" fill="hold" grpId="1" nodeType="after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par>
                                <p:cTn id="39" presetID="10" presetClass="entr" presetSubtype="0" fill="hold" grpId="1"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par>
                                <p:cTn id="42" presetID="10" presetClass="entr" presetSubtype="0" fill="hold" grpId="1" nodeType="with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500"/>
                                        <p:tgtEl>
                                          <p:spTgt spid="23"/>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fade">
                                      <p:cBhvr>
                                        <p:cTn id="49" dur="500"/>
                                        <p:tgtEl>
                                          <p:spTgt spid="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fade">
                                      <p:cBhvr>
                                        <p:cTn id="52" dur="500"/>
                                        <p:tgtEl>
                                          <p:spTgt spid="9"/>
                                        </p:tgtEl>
                                      </p:cBhvr>
                                    </p:animEffect>
                                  </p:childTnLst>
                                </p:cTn>
                              </p:par>
                            </p:childTnLst>
                          </p:cTn>
                        </p:par>
                        <p:par>
                          <p:cTn id="53" fill="hold">
                            <p:stCondLst>
                              <p:cond delay="500"/>
                            </p:stCondLst>
                            <p:childTnLst>
                              <p:par>
                                <p:cTn id="54" presetID="42" presetClass="path" presetSubtype="0" accel="50000" decel="50000" fill="hold" grpId="0" nodeType="afterEffect">
                                  <p:stCondLst>
                                    <p:cond delay="0"/>
                                  </p:stCondLst>
                                  <p:childTnLst>
                                    <p:animMotion origin="layout" path="M 9.82895E-7 4.67998E-6 L 0.29653 -0.06877 " pathEditMode="relative" rAng="0" ptsTypes="AA">
                                      <p:cBhvr>
                                        <p:cTn id="55" dur="2000" fill="hold"/>
                                        <p:tgtEl>
                                          <p:spTgt spid="18"/>
                                        </p:tgtEl>
                                        <p:attrNameLst>
                                          <p:attrName>ppt_x</p:attrName>
                                          <p:attrName>ppt_y</p:attrName>
                                        </p:attrNameLst>
                                      </p:cBhvr>
                                      <p:rCtr x="14820" y="-3450"/>
                                    </p:animMotion>
                                  </p:childTnLst>
                                </p:cTn>
                              </p:par>
                              <p:par>
                                <p:cTn id="56" presetID="42" presetClass="path" presetSubtype="0" accel="50000" decel="50000" fill="hold" grpId="0" nodeType="withEffect">
                                  <p:stCondLst>
                                    <p:cond delay="0"/>
                                  </p:stCondLst>
                                  <p:childTnLst>
                                    <p:animMotion origin="layout" path="M -4.31453E-6 3.19564E-6 L -0.00026 -0.06491 " pathEditMode="relative" rAng="0" ptsTypes="AA">
                                      <p:cBhvr>
                                        <p:cTn id="57" dur="2000" fill="hold"/>
                                        <p:tgtEl>
                                          <p:spTgt spid="14"/>
                                        </p:tgtEl>
                                        <p:attrNameLst>
                                          <p:attrName>ppt_x</p:attrName>
                                          <p:attrName>ppt_y</p:attrName>
                                        </p:attrNameLst>
                                      </p:cBhvr>
                                      <p:rCtr x="102" y="-2928"/>
                                    </p:animMotion>
                                  </p:childTnLst>
                                </p:cTn>
                              </p:par>
                              <p:par>
                                <p:cTn id="58" presetID="42" presetClass="path" presetSubtype="0" accel="50000" decel="50000" fill="hold" grpId="0" nodeType="withEffect">
                                  <p:stCondLst>
                                    <p:cond delay="0"/>
                                  </p:stCondLst>
                                  <p:childTnLst>
                                    <p:animMotion origin="layout" path="M -3.27802E-6 -0.0025 L 0.30228 0.0009 " pathEditMode="relative" rAng="0" ptsTypes="AA">
                                      <p:cBhvr>
                                        <p:cTn id="59" dur="2000" fill="hold"/>
                                        <p:tgtEl>
                                          <p:spTgt spid="21"/>
                                        </p:tgtEl>
                                        <p:attrNameLst>
                                          <p:attrName>ppt_x</p:attrName>
                                          <p:attrName>ppt_y</p:attrName>
                                        </p:attrNameLst>
                                      </p:cBhvr>
                                      <p:rCtr x="15114" y="159"/>
                                    </p:animMotion>
                                  </p:childTnLst>
                                </p:cTn>
                              </p:par>
                              <p:par>
                                <p:cTn id="60" presetID="42" presetClass="path" presetSubtype="0" accel="50000" decel="50000" fill="hold" grpId="0" nodeType="withEffect">
                                  <p:stCondLst>
                                    <p:cond delay="0"/>
                                  </p:stCondLst>
                                  <p:childTnLst>
                                    <p:animMotion origin="layout" path="M -2.55297E-8 -2.87789E-6 L 0.60033 -0.13322 " pathEditMode="relative" rAng="0" ptsTypes="AA">
                                      <p:cBhvr>
                                        <p:cTn id="61" dur="2000" fill="hold"/>
                                        <p:tgtEl>
                                          <p:spTgt spid="20"/>
                                        </p:tgtEl>
                                        <p:attrNameLst>
                                          <p:attrName>ppt_x</p:attrName>
                                          <p:attrName>ppt_y</p:attrName>
                                        </p:attrNameLst>
                                      </p:cBhvr>
                                      <p:rCtr x="30010" y="-6673"/>
                                    </p:animMotion>
                                  </p:childTnLst>
                                </p:cTn>
                              </p:par>
                              <p:par>
                                <p:cTn id="62" presetID="42" presetClass="path" presetSubtype="0" accel="50000" decel="50000" fill="hold" grpId="0" nodeType="withEffect">
                                  <p:stCondLst>
                                    <p:cond delay="0"/>
                                  </p:stCondLst>
                                  <p:childTnLst>
                                    <p:animMotion origin="layout" path="M -0.0129 0.06105 L 0.59663 -0.06832 " pathEditMode="relative" rAng="0" ptsTypes="AA">
                                      <p:cBhvr>
                                        <p:cTn id="63" dur="2000" fill="hold"/>
                                        <p:tgtEl>
                                          <p:spTgt spid="17"/>
                                        </p:tgtEl>
                                        <p:attrNameLst>
                                          <p:attrName>ppt_x</p:attrName>
                                          <p:attrName>ppt_y</p:attrName>
                                        </p:attrNameLst>
                                      </p:cBhvr>
                                      <p:rCtr x="30470" y="-6468"/>
                                    </p:animMotion>
                                  </p:childTnLst>
                                </p:cTn>
                              </p:par>
                              <p:par>
                                <p:cTn id="64" presetID="42" presetClass="path" presetSubtype="0" accel="50000" decel="50000" fill="hold" grpId="0" nodeType="withEffect">
                                  <p:stCondLst>
                                    <p:cond delay="0"/>
                                  </p:stCondLst>
                                  <p:childTnLst>
                                    <p:animMotion origin="layout" path="M -2.08833E-6 -3.24557E-6 L 0.00103 -0.06468 " pathEditMode="relative" rAng="0" ptsTypes="AA">
                                      <p:cBhvr>
                                        <p:cTn id="65" dur="2000" fill="hold"/>
                                        <p:tgtEl>
                                          <p:spTgt spid="23"/>
                                        </p:tgtEl>
                                        <p:attrNameLst>
                                          <p:attrName>ppt_x</p:attrName>
                                          <p:attrName>ppt_y</p:attrName>
                                        </p:attrNameLst>
                                      </p:cBhvr>
                                      <p:rCtr x="153" y="-295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3" grpId="0" animBg="1"/>
      <p:bldP spid="14" grpId="0" animBg="1"/>
      <p:bldP spid="14" grpId="1" animBg="1"/>
      <p:bldP spid="15" grpId="0" animBg="1"/>
      <p:bldP spid="16" grpId="0" animBg="1"/>
      <p:bldP spid="17" grpId="0" animBg="1"/>
      <p:bldP spid="17" grpId="1" animBg="1"/>
      <p:bldP spid="18" grpId="0" animBg="1"/>
      <p:bldP spid="18" grpId="1" animBg="1"/>
      <p:bldP spid="19" grpId="0" animBg="1"/>
      <p:bldP spid="20" grpId="0" animBg="1"/>
      <p:bldP spid="20" grpId="1" animBg="1"/>
      <p:bldP spid="21" grpId="0" animBg="1"/>
      <p:bldP spid="21" grpId="1" animBg="1"/>
      <p:bldP spid="22" grpId="0" animBg="1"/>
      <p:bldP spid="23" grpId="0" animBg="1"/>
      <p:bldP spid="23" grpId="1" animBg="1"/>
      <p:bldP spid="2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6" name="Picture 2" descr="Stateful service"/>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828675" y="1975208"/>
            <a:ext cx="10525125" cy="4052173"/>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58"/>
          <p:cNvSpPr>
            <a:spLocks noGrp="1"/>
          </p:cNvSpPr>
          <p:nvPr>
            <p:ph type="title"/>
          </p:nvPr>
        </p:nvSpPr>
        <p:spPr>
          <a:xfrm>
            <a:off x="838200" y="365125"/>
            <a:ext cx="10515600" cy="1325563"/>
          </a:xfrm>
        </p:spPr>
        <p:txBody>
          <a:bodyPr vert="horz" lIns="91440" tIns="45720" rIns="91440" bIns="45720" rtlCol="0" anchor="ctr">
            <a:normAutofit/>
          </a:bodyPr>
          <a:lstStyle/>
          <a:p>
            <a:r>
              <a:rPr lang="en-US" kern="1200" spc="-102" dirty="0">
                <a:ln w="3175">
                  <a:noFill/>
                </a:ln>
                <a:solidFill>
                  <a:schemeClr val="tx1"/>
                </a:solidFill>
                <a:latin typeface="+mj-lt"/>
                <a:ea typeface="+mj-ea"/>
                <a:cs typeface="+mj-cs"/>
              </a:rPr>
              <a:t>Service partitioning</a:t>
            </a:r>
          </a:p>
        </p:txBody>
      </p:sp>
    </p:spTree>
    <p:extLst>
      <p:ext uri="{BB962C8B-B14F-4D97-AF65-F5344CB8AC3E}">
        <p14:creationId xmlns:p14="http://schemas.microsoft.com/office/powerpoint/2010/main" val="33753643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4634886" y="3109130"/>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5" name="Rectangle 4"/>
          <p:cNvSpPr/>
          <p:nvPr/>
        </p:nvSpPr>
        <p:spPr bwMode="auto">
          <a:xfrm>
            <a:off x="4633390" y="1774471"/>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6" name="Rectangle 5"/>
          <p:cNvSpPr/>
          <p:nvPr/>
        </p:nvSpPr>
        <p:spPr bwMode="auto">
          <a:xfrm>
            <a:off x="8088950" y="1761895"/>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7" name="Rectangle 6"/>
          <p:cNvSpPr/>
          <p:nvPr/>
        </p:nvSpPr>
        <p:spPr bwMode="auto">
          <a:xfrm>
            <a:off x="8088949" y="311220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8" name="Rectangle 7"/>
          <p:cNvSpPr/>
          <p:nvPr/>
        </p:nvSpPr>
        <p:spPr bwMode="auto">
          <a:xfrm>
            <a:off x="4633389" y="444841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9" name="Rectangle 8"/>
          <p:cNvSpPr/>
          <p:nvPr/>
        </p:nvSpPr>
        <p:spPr bwMode="auto">
          <a:xfrm>
            <a:off x="8088948" y="444841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10" name="Hexagon 9"/>
          <p:cNvSpPr/>
          <p:nvPr/>
        </p:nvSpPr>
        <p:spPr bwMode="auto">
          <a:xfrm>
            <a:off x="8512481" y="4907365"/>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 name="Hexagon 10"/>
          <p:cNvSpPr/>
          <p:nvPr/>
        </p:nvSpPr>
        <p:spPr bwMode="auto">
          <a:xfrm>
            <a:off x="6907496" y="2261670"/>
            <a:ext cx="352396" cy="297851"/>
          </a:xfrm>
          <a:prstGeom prst="hexagon">
            <a:avLst/>
          </a:prstGeom>
          <a:solidFill>
            <a:srgbClr val="FF0000"/>
          </a:solidFill>
          <a:ln w="92075">
            <a:solidFill>
              <a:schemeClr val="tx1">
                <a:lumMod val="85000"/>
                <a:lumOff val="1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solidFill>
                <a:schemeClr val="tx1">
                  <a:lumMod val="85000"/>
                  <a:lumOff val="15000"/>
                </a:schemeClr>
              </a:solidFill>
              <a:latin typeface="Segoe UI"/>
              <a:ea typeface="Segoe UI" pitchFamily="34" charset="0"/>
              <a:cs typeface="Segoe UI" pitchFamily="34" charset="0"/>
            </a:endParaRPr>
          </a:p>
        </p:txBody>
      </p:sp>
      <p:sp>
        <p:nvSpPr>
          <p:cNvPr id="12" name="Hexagon 11"/>
          <p:cNvSpPr/>
          <p:nvPr/>
        </p:nvSpPr>
        <p:spPr bwMode="auto">
          <a:xfrm>
            <a:off x="10467403" y="4904036"/>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 name="Hexagon 12"/>
          <p:cNvSpPr/>
          <p:nvPr/>
        </p:nvSpPr>
        <p:spPr bwMode="auto">
          <a:xfrm>
            <a:off x="10503544" y="3515450"/>
            <a:ext cx="352396" cy="297851"/>
          </a:xfrm>
          <a:prstGeom prst="hexagon">
            <a:avLst/>
          </a:prstGeom>
          <a:solidFill>
            <a:srgbClr val="92D050"/>
          </a:solidFill>
          <a:ln w="76200">
            <a:solidFill>
              <a:schemeClr val="tx1">
                <a:lumMod val="85000"/>
                <a:lumOff val="1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solidFill>
                <a:schemeClr val="tx1">
                  <a:lumMod val="85000"/>
                  <a:lumOff val="15000"/>
                </a:schemeClr>
              </a:solidFill>
              <a:latin typeface="Segoe UI"/>
              <a:ea typeface="Segoe UI" pitchFamily="34" charset="0"/>
              <a:cs typeface="Segoe UI" pitchFamily="34" charset="0"/>
            </a:endParaRPr>
          </a:p>
        </p:txBody>
      </p:sp>
      <p:sp>
        <p:nvSpPr>
          <p:cNvPr id="14" name="Hexagon 13"/>
          <p:cNvSpPr/>
          <p:nvPr/>
        </p:nvSpPr>
        <p:spPr bwMode="auto">
          <a:xfrm>
            <a:off x="5090055" y="4882974"/>
            <a:ext cx="352396" cy="297851"/>
          </a:xfrm>
          <a:prstGeom prst="hexagon">
            <a:avLst/>
          </a:prstGeom>
          <a:solidFill>
            <a:srgbClr val="FFC000"/>
          </a:solidFill>
          <a:ln w="76200">
            <a:solidFill>
              <a:schemeClr val="tx1">
                <a:lumMod val="85000"/>
                <a:lumOff val="1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solidFill>
                <a:schemeClr val="tx1">
                  <a:lumMod val="85000"/>
                  <a:lumOff val="15000"/>
                </a:schemeClr>
              </a:solidFill>
              <a:latin typeface="Segoe UI"/>
              <a:ea typeface="Segoe UI" pitchFamily="34" charset="0"/>
              <a:cs typeface="Segoe UI" pitchFamily="34" charset="0"/>
            </a:endParaRPr>
          </a:p>
        </p:txBody>
      </p:sp>
      <p:sp>
        <p:nvSpPr>
          <p:cNvPr id="15" name="Hexagon 14"/>
          <p:cNvSpPr/>
          <p:nvPr/>
        </p:nvSpPr>
        <p:spPr bwMode="auto">
          <a:xfrm>
            <a:off x="9475250" y="2203394"/>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Hexagon 15"/>
          <p:cNvSpPr/>
          <p:nvPr/>
        </p:nvSpPr>
        <p:spPr bwMode="auto">
          <a:xfrm>
            <a:off x="6891016" y="4903095"/>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 name="Hexagon 16"/>
          <p:cNvSpPr/>
          <p:nvPr/>
        </p:nvSpPr>
        <p:spPr bwMode="auto">
          <a:xfrm>
            <a:off x="6907496" y="3515450"/>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 name="Hexagon 17"/>
          <p:cNvSpPr/>
          <p:nvPr/>
        </p:nvSpPr>
        <p:spPr bwMode="auto">
          <a:xfrm>
            <a:off x="9537512" y="4904036"/>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Title 2"/>
          <p:cNvSpPr>
            <a:spLocks noGrp="1"/>
          </p:cNvSpPr>
          <p:nvPr>
            <p:ph type="title"/>
          </p:nvPr>
        </p:nvSpPr>
        <p:spPr>
          <a:xfrm>
            <a:off x="457200" y="182880"/>
            <a:ext cx="10972800" cy="914400"/>
          </a:xfrm>
        </p:spPr>
        <p:txBody>
          <a:bodyPr/>
          <a:lstStyle/>
          <a:p>
            <a:pPr defTabSz="932742"/>
            <a:r>
              <a:rPr lang="en-US" sz="5200" spc="-102" dirty="0">
                <a:ln w="3175">
                  <a:noFill/>
                </a:ln>
                <a:solidFill>
                  <a:srgbClr val="E7E6E6"/>
                </a:solidFill>
                <a:ea typeface="+mn-ea"/>
                <a:cs typeface="Segoe UI" pitchFamily="34" charset="0"/>
              </a:rPr>
              <a:t>Stateful Microservices - Replication</a:t>
            </a:r>
          </a:p>
        </p:txBody>
      </p:sp>
      <p:sp>
        <p:nvSpPr>
          <p:cNvPr id="20" name="TextBox 19"/>
          <p:cNvSpPr txBox="1"/>
          <p:nvPr/>
        </p:nvSpPr>
        <p:spPr>
          <a:xfrm>
            <a:off x="4287955" y="5912622"/>
            <a:ext cx="7404659" cy="615522"/>
          </a:xfrm>
          <a:prstGeom prst="rect">
            <a:avLst/>
          </a:prstGeom>
          <a:noFill/>
        </p:spPr>
        <p:txBody>
          <a:bodyPr wrap="square" lIns="179285" tIns="143428" rIns="179285" bIns="143428" rtlCol="0">
            <a:spAutoFit/>
          </a:bodyPr>
          <a:lstStyle/>
          <a:p>
            <a:pPr algn="ctr" defTabSz="896386">
              <a:lnSpc>
                <a:spcPct val="90000"/>
              </a:lnSpc>
              <a:spcAft>
                <a:spcPts val="588"/>
              </a:spcAft>
              <a:defRPr/>
            </a:pPr>
            <a:r>
              <a:rPr lang="en-US" sz="2353" kern="0" dirty="0">
                <a:solidFill>
                  <a:srgbClr val="E7E6E6"/>
                </a:solidFill>
              </a:rPr>
              <a:t>Service Fabric Cluster VMs</a:t>
            </a:r>
          </a:p>
        </p:txBody>
      </p:sp>
      <p:sp>
        <p:nvSpPr>
          <p:cNvPr id="21" name="Rectangle 20"/>
          <p:cNvSpPr/>
          <p:nvPr/>
        </p:nvSpPr>
        <p:spPr bwMode="auto">
          <a:xfrm>
            <a:off x="279031" y="1807738"/>
            <a:ext cx="3394122" cy="219464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lIns="87880" tIns="87880" rIns="32959" bIns="32959" rtlCol="0" anchor="b" anchorCtr="0"/>
          <a:lstStyle/>
          <a:p>
            <a:pPr algn="ctr" defTabSz="896031">
              <a:defRPr/>
            </a:pPr>
            <a:endParaRPr lang="en-US" sz="769" kern="0" dirty="0">
              <a:solidFill>
                <a:schemeClr val="tx1"/>
              </a:solidFill>
              <a:latin typeface="Segoe UI"/>
              <a:ea typeface="Segoe UI" pitchFamily="34" charset="0"/>
              <a:cs typeface="Segoe UI" pitchFamily="34" charset="0"/>
            </a:endParaRPr>
          </a:p>
        </p:txBody>
      </p:sp>
      <p:sp>
        <p:nvSpPr>
          <p:cNvPr id="22" name="Hexagon 21"/>
          <p:cNvSpPr/>
          <p:nvPr/>
        </p:nvSpPr>
        <p:spPr bwMode="auto">
          <a:xfrm>
            <a:off x="596986" y="2046058"/>
            <a:ext cx="352396" cy="297851"/>
          </a:xfrm>
          <a:prstGeom prst="hexagon">
            <a:avLst/>
          </a:prstGeom>
          <a:solidFill>
            <a:srgbClr val="FF0000"/>
          </a:solidFill>
          <a:ln w="76200">
            <a:solidFill>
              <a:schemeClr val="tx1">
                <a:lumMod val="85000"/>
                <a:lumOff val="15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solidFill>
                <a:schemeClr val="tx1">
                  <a:lumMod val="85000"/>
                  <a:lumOff val="15000"/>
                </a:schemeClr>
              </a:solidFill>
              <a:latin typeface="Segoe UI"/>
              <a:ea typeface="Segoe UI" pitchFamily="34" charset="0"/>
              <a:cs typeface="Segoe UI" pitchFamily="34" charset="0"/>
            </a:endParaRPr>
          </a:p>
        </p:txBody>
      </p:sp>
      <p:sp>
        <p:nvSpPr>
          <p:cNvPr id="23" name="Hexagon 22"/>
          <p:cNvSpPr/>
          <p:nvPr/>
        </p:nvSpPr>
        <p:spPr bwMode="auto">
          <a:xfrm>
            <a:off x="596986" y="2775034"/>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24" name="Straight Connector 23"/>
          <p:cNvCxnSpPr/>
          <p:nvPr/>
        </p:nvCxnSpPr>
        <p:spPr>
          <a:xfrm>
            <a:off x="3980553" y="1775149"/>
            <a:ext cx="0" cy="4948524"/>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173891" y="1950011"/>
            <a:ext cx="2209046" cy="615522"/>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chemeClr val="tx1">
                    <a:lumMod val="85000"/>
                    <a:lumOff val="15000"/>
                  </a:schemeClr>
                </a:solidFill>
                <a:latin typeface="Segoe UI Semibold" panose="020B0702040204020203" pitchFamily="34" charset="0"/>
                <a:cs typeface="Segoe UI Semibold" panose="020B0702040204020203" pitchFamily="34" charset="0"/>
              </a:rPr>
              <a:t>Primary</a:t>
            </a:r>
          </a:p>
        </p:txBody>
      </p:sp>
      <p:sp>
        <p:nvSpPr>
          <p:cNvPr id="26" name="TextBox 25"/>
          <p:cNvSpPr txBox="1"/>
          <p:nvPr/>
        </p:nvSpPr>
        <p:spPr>
          <a:xfrm>
            <a:off x="1173891" y="2622009"/>
            <a:ext cx="2209046" cy="615522"/>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chemeClr val="tx1">
                    <a:lumMod val="85000"/>
                    <a:lumOff val="15000"/>
                  </a:schemeClr>
                </a:solidFill>
                <a:latin typeface="Segoe UI Semibold" panose="020B0702040204020203" pitchFamily="34" charset="0"/>
                <a:cs typeface="Segoe UI Semibold" panose="020B0702040204020203" pitchFamily="34" charset="0"/>
              </a:rPr>
              <a:t>Secondary</a:t>
            </a:r>
          </a:p>
        </p:txBody>
      </p:sp>
      <p:cxnSp>
        <p:nvCxnSpPr>
          <p:cNvPr id="27" name="Straight Arrow Connector 26"/>
          <p:cNvCxnSpPr/>
          <p:nvPr/>
        </p:nvCxnSpPr>
        <p:spPr>
          <a:xfrm>
            <a:off x="596986" y="3515450"/>
            <a:ext cx="459516" cy="0"/>
          </a:xfrm>
          <a:prstGeom prst="straightConnector1">
            <a:avLst/>
          </a:prstGeom>
          <a:ln w="57150">
            <a:solidFill>
              <a:srgbClr val="FF0000"/>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1173891" y="3207689"/>
            <a:ext cx="2209046" cy="615522"/>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chemeClr val="tx1">
                    <a:lumMod val="85000"/>
                    <a:lumOff val="15000"/>
                  </a:schemeClr>
                </a:solidFill>
                <a:latin typeface="Segoe UI Semibold" panose="020B0702040204020203" pitchFamily="34" charset="0"/>
                <a:cs typeface="Segoe UI Semibold" panose="020B0702040204020203" pitchFamily="34" charset="0"/>
              </a:rPr>
              <a:t>Replication</a:t>
            </a:r>
          </a:p>
        </p:txBody>
      </p:sp>
      <p:cxnSp>
        <p:nvCxnSpPr>
          <p:cNvPr id="29" name="Straight Arrow Connector 28"/>
          <p:cNvCxnSpPr>
            <a:stCxn id="11" idx="1"/>
            <a:endCxn id="10" idx="4"/>
          </p:cNvCxnSpPr>
          <p:nvPr/>
        </p:nvCxnSpPr>
        <p:spPr>
          <a:xfrm>
            <a:off x="7185429" y="2559521"/>
            <a:ext cx="1401516" cy="2347844"/>
          </a:xfrm>
          <a:prstGeom prst="straightConnector1">
            <a:avLst/>
          </a:prstGeom>
          <a:ln w="76200">
            <a:solidFill>
              <a:srgbClr val="FF0000"/>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1" idx="1"/>
            <a:endCxn id="16" idx="5"/>
          </p:cNvCxnSpPr>
          <p:nvPr/>
        </p:nvCxnSpPr>
        <p:spPr>
          <a:xfrm flipH="1">
            <a:off x="7168949" y="2559522"/>
            <a:ext cx="16480" cy="2343573"/>
          </a:xfrm>
          <a:prstGeom prst="straightConnector1">
            <a:avLst/>
          </a:prstGeom>
          <a:ln w="76200">
            <a:solidFill>
              <a:srgbClr val="FF0000"/>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13" idx="2"/>
            <a:endCxn id="12" idx="4"/>
          </p:cNvCxnSpPr>
          <p:nvPr/>
        </p:nvCxnSpPr>
        <p:spPr>
          <a:xfrm flipH="1">
            <a:off x="10541866" y="3813301"/>
            <a:ext cx="36141" cy="1090735"/>
          </a:xfrm>
          <a:prstGeom prst="straightConnector1">
            <a:avLst/>
          </a:prstGeom>
          <a:ln w="76200">
            <a:solidFill>
              <a:srgbClr val="92D050"/>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13" idx="3"/>
            <a:endCxn id="17" idx="0"/>
          </p:cNvCxnSpPr>
          <p:nvPr/>
        </p:nvCxnSpPr>
        <p:spPr>
          <a:xfrm flipH="1">
            <a:off x="7259892" y="3664375"/>
            <a:ext cx="3243653" cy="0"/>
          </a:xfrm>
          <a:prstGeom prst="straightConnector1">
            <a:avLst/>
          </a:prstGeom>
          <a:ln w="76200">
            <a:solidFill>
              <a:srgbClr val="92D050"/>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4" idx="5"/>
            <a:endCxn id="15" idx="3"/>
          </p:cNvCxnSpPr>
          <p:nvPr/>
        </p:nvCxnSpPr>
        <p:spPr>
          <a:xfrm flipV="1">
            <a:off x="5367989" y="2352320"/>
            <a:ext cx="4107262" cy="2530654"/>
          </a:xfrm>
          <a:prstGeom prst="straightConnector1">
            <a:avLst/>
          </a:prstGeom>
          <a:ln w="76200">
            <a:solidFill>
              <a:schemeClr val="accent4"/>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14" idx="0"/>
            <a:endCxn id="18" idx="3"/>
          </p:cNvCxnSpPr>
          <p:nvPr/>
        </p:nvCxnSpPr>
        <p:spPr>
          <a:xfrm>
            <a:off x="5442451" y="5031899"/>
            <a:ext cx="4095061" cy="21062"/>
          </a:xfrm>
          <a:prstGeom prst="straightConnector1">
            <a:avLst/>
          </a:prstGeom>
          <a:ln w="76200">
            <a:solidFill>
              <a:schemeClr val="accent4"/>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8896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par>
                                <p:cTn id="8" presetID="14" presetClass="entr" presetSubtype="1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randombar(horizontal)">
                                      <p:cBhvr>
                                        <p:cTn id="10" dur="500"/>
                                        <p:tgtEl>
                                          <p:spTgt spid="34"/>
                                        </p:tgtEl>
                                      </p:cBhvr>
                                    </p:animEffect>
                                  </p:childTnLst>
                                </p:cTn>
                              </p:par>
                              <p:par>
                                <p:cTn id="11" presetID="14" presetClass="entr" presetSubtype="1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randombar(horizontal)">
                                      <p:cBhvr>
                                        <p:cTn id="13" dur="500"/>
                                        <p:tgtEl>
                                          <p:spTgt spid="30"/>
                                        </p:tgtEl>
                                      </p:cBhvr>
                                    </p:animEffect>
                                  </p:childTnLst>
                                </p:cTn>
                              </p:par>
                              <p:par>
                                <p:cTn id="14" presetID="14" presetClass="entr" presetSubtype="10" fill="hold"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randombar(horizontal)">
                                      <p:cBhvr>
                                        <p:cTn id="16" dur="500"/>
                                        <p:tgtEl>
                                          <p:spTgt spid="29"/>
                                        </p:tgtEl>
                                      </p:cBhvr>
                                    </p:animEffect>
                                  </p:childTnLst>
                                </p:cTn>
                              </p:par>
                              <p:par>
                                <p:cTn id="17" presetID="14" presetClass="entr" presetSubtype="10" fill="hold"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randombar(horizontal)">
                                      <p:cBhvr>
                                        <p:cTn id="19" dur="500"/>
                                        <p:tgtEl>
                                          <p:spTgt spid="32"/>
                                        </p:tgtEl>
                                      </p:cBhvr>
                                    </p:animEffect>
                                  </p:childTnLst>
                                </p:cTn>
                              </p:par>
                              <p:par>
                                <p:cTn id="20" presetID="14" presetClass="entr" presetSubtype="10" fill="hold" nodeType="with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randombar(horizontal)">
                                      <p:cBhvr>
                                        <p:cTn id="2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4633389" y="3111442"/>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5" name="Rectangle 4"/>
          <p:cNvSpPr/>
          <p:nvPr/>
        </p:nvSpPr>
        <p:spPr bwMode="auto">
          <a:xfrm>
            <a:off x="4633389" y="444841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6" name="Rectangle 5"/>
          <p:cNvSpPr/>
          <p:nvPr/>
        </p:nvSpPr>
        <p:spPr bwMode="auto">
          <a:xfrm>
            <a:off x="8088950" y="1761895"/>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7" name="Rectangle 6"/>
          <p:cNvSpPr/>
          <p:nvPr/>
        </p:nvSpPr>
        <p:spPr bwMode="auto">
          <a:xfrm>
            <a:off x="4633390" y="1774471"/>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8" name="Rectangle 7"/>
          <p:cNvSpPr/>
          <p:nvPr/>
        </p:nvSpPr>
        <p:spPr bwMode="auto">
          <a:xfrm>
            <a:off x="8088949" y="311220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9" name="Rectangle 8"/>
          <p:cNvSpPr/>
          <p:nvPr/>
        </p:nvSpPr>
        <p:spPr bwMode="auto">
          <a:xfrm>
            <a:off x="8088948" y="444841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
        <p:nvSpPr>
          <p:cNvPr id="10" name="Rectangle 9"/>
          <p:cNvSpPr/>
          <p:nvPr/>
        </p:nvSpPr>
        <p:spPr bwMode="auto">
          <a:xfrm>
            <a:off x="2376690" y="1774471"/>
            <a:ext cx="1010369" cy="220587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 name="Rectangle 10"/>
          <p:cNvSpPr/>
          <p:nvPr/>
        </p:nvSpPr>
        <p:spPr bwMode="auto">
          <a:xfrm>
            <a:off x="613510" y="1779937"/>
            <a:ext cx="1010369" cy="2259288"/>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Hexagon 11"/>
          <p:cNvSpPr/>
          <p:nvPr/>
        </p:nvSpPr>
        <p:spPr bwMode="auto">
          <a:xfrm>
            <a:off x="931465" y="2018258"/>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 name="Hexagon 12"/>
          <p:cNvSpPr/>
          <p:nvPr/>
        </p:nvSpPr>
        <p:spPr bwMode="auto">
          <a:xfrm>
            <a:off x="928720" y="2018258"/>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 name="Hexagon 13"/>
          <p:cNvSpPr/>
          <p:nvPr/>
        </p:nvSpPr>
        <p:spPr bwMode="auto">
          <a:xfrm>
            <a:off x="928720" y="2018258"/>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 name="Hexagon 14"/>
          <p:cNvSpPr/>
          <p:nvPr/>
        </p:nvSpPr>
        <p:spPr bwMode="auto">
          <a:xfrm>
            <a:off x="931465" y="2747233"/>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Hexagon 15"/>
          <p:cNvSpPr/>
          <p:nvPr/>
        </p:nvSpPr>
        <p:spPr bwMode="auto">
          <a:xfrm>
            <a:off x="949078" y="2747233"/>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 name="Hexagon 16"/>
          <p:cNvSpPr/>
          <p:nvPr/>
        </p:nvSpPr>
        <p:spPr bwMode="auto">
          <a:xfrm>
            <a:off x="949078" y="2749453"/>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 name="Hexagon 17"/>
          <p:cNvSpPr/>
          <p:nvPr/>
        </p:nvSpPr>
        <p:spPr bwMode="auto">
          <a:xfrm>
            <a:off x="931465" y="3460358"/>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Hexagon 18"/>
          <p:cNvSpPr/>
          <p:nvPr/>
        </p:nvSpPr>
        <p:spPr bwMode="auto">
          <a:xfrm>
            <a:off x="949078" y="3460358"/>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Hexagon 19"/>
          <p:cNvSpPr/>
          <p:nvPr/>
        </p:nvSpPr>
        <p:spPr bwMode="auto">
          <a:xfrm>
            <a:off x="949078" y="3462578"/>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 name="Hexagon 20"/>
          <p:cNvSpPr/>
          <p:nvPr/>
        </p:nvSpPr>
        <p:spPr bwMode="auto">
          <a:xfrm>
            <a:off x="2681979" y="2052145"/>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 name="Hexagon 21"/>
          <p:cNvSpPr/>
          <p:nvPr/>
        </p:nvSpPr>
        <p:spPr bwMode="auto">
          <a:xfrm>
            <a:off x="2699593" y="2052145"/>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Hexagon 22"/>
          <p:cNvSpPr/>
          <p:nvPr/>
        </p:nvSpPr>
        <p:spPr bwMode="auto">
          <a:xfrm>
            <a:off x="2699593" y="2054364"/>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Hexagon 23"/>
          <p:cNvSpPr/>
          <p:nvPr/>
        </p:nvSpPr>
        <p:spPr bwMode="auto">
          <a:xfrm>
            <a:off x="2681979" y="2769708"/>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5" name="Hexagon 24"/>
          <p:cNvSpPr/>
          <p:nvPr/>
        </p:nvSpPr>
        <p:spPr bwMode="auto">
          <a:xfrm>
            <a:off x="2680731" y="2769708"/>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Hexagon 25"/>
          <p:cNvSpPr/>
          <p:nvPr/>
        </p:nvSpPr>
        <p:spPr bwMode="auto">
          <a:xfrm>
            <a:off x="2683211" y="2778222"/>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Hexagon 26"/>
          <p:cNvSpPr/>
          <p:nvPr/>
        </p:nvSpPr>
        <p:spPr bwMode="auto">
          <a:xfrm>
            <a:off x="2681979" y="3482833"/>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 name="Hexagon 27"/>
          <p:cNvSpPr/>
          <p:nvPr/>
        </p:nvSpPr>
        <p:spPr bwMode="auto">
          <a:xfrm>
            <a:off x="2692207" y="3499860"/>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9" name="Hexagon 28"/>
          <p:cNvSpPr/>
          <p:nvPr/>
        </p:nvSpPr>
        <p:spPr bwMode="auto">
          <a:xfrm>
            <a:off x="2710766" y="3491541"/>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0" name="Hexagon 29"/>
          <p:cNvSpPr/>
          <p:nvPr/>
        </p:nvSpPr>
        <p:spPr bwMode="auto">
          <a:xfrm>
            <a:off x="931054" y="2018258"/>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1" name="Hexagon 30"/>
          <p:cNvSpPr/>
          <p:nvPr/>
        </p:nvSpPr>
        <p:spPr bwMode="auto">
          <a:xfrm>
            <a:off x="940272" y="2752075"/>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 name="Hexagon 31"/>
          <p:cNvSpPr/>
          <p:nvPr/>
        </p:nvSpPr>
        <p:spPr bwMode="auto">
          <a:xfrm>
            <a:off x="947413" y="3460358"/>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TextBox 32"/>
          <p:cNvSpPr txBox="1"/>
          <p:nvPr/>
        </p:nvSpPr>
        <p:spPr>
          <a:xfrm>
            <a:off x="590151" y="4027170"/>
            <a:ext cx="1171737" cy="616363"/>
          </a:xfrm>
          <a:prstGeom prst="rect">
            <a:avLst/>
          </a:prstGeom>
          <a:noFill/>
        </p:spPr>
        <p:txBody>
          <a:bodyPr wrap="square" lIns="175761" tIns="140609" rIns="175761" bIns="140609" rtlCol="0">
            <a:spAutoFit/>
          </a:bodyPr>
          <a:lstStyle/>
          <a:p>
            <a:pPr defTabSz="896354">
              <a:lnSpc>
                <a:spcPct val="90000"/>
              </a:lnSpc>
              <a:spcAft>
                <a:spcPts val="576"/>
              </a:spcAft>
              <a:defRPr/>
            </a:pPr>
            <a:r>
              <a:rPr lang="en-US" sz="2400" dirty="0">
                <a:solidFill>
                  <a:srgbClr val="E7E6E6"/>
                </a:solidFill>
              </a:rPr>
              <a:t>App1</a:t>
            </a:r>
          </a:p>
        </p:txBody>
      </p:sp>
      <p:sp>
        <p:nvSpPr>
          <p:cNvPr id="34" name="TextBox 33"/>
          <p:cNvSpPr txBox="1"/>
          <p:nvPr/>
        </p:nvSpPr>
        <p:spPr>
          <a:xfrm>
            <a:off x="2376691" y="4027170"/>
            <a:ext cx="1171737" cy="616363"/>
          </a:xfrm>
          <a:prstGeom prst="rect">
            <a:avLst/>
          </a:prstGeom>
          <a:noFill/>
        </p:spPr>
        <p:txBody>
          <a:bodyPr wrap="square" lIns="175761" tIns="140609" rIns="175761" bIns="140609" rtlCol="0">
            <a:spAutoFit/>
          </a:bodyPr>
          <a:lstStyle/>
          <a:p>
            <a:pPr defTabSz="896354">
              <a:lnSpc>
                <a:spcPct val="90000"/>
              </a:lnSpc>
              <a:spcAft>
                <a:spcPts val="576"/>
              </a:spcAft>
              <a:defRPr/>
            </a:pPr>
            <a:r>
              <a:rPr lang="en-US" sz="2400" dirty="0">
                <a:solidFill>
                  <a:srgbClr val="E7E6E6"/>
                </a:solidFill>
              </a:rPr>
              <a:t>App2</a:t>
            </a:r>
          </a:p>
        </p:txBody>
      </p:sp>
      <p:sp>
        <p:nvSpPr>
          <p:cNvPr id="35" name="Hexagon 34"/>
          <p:cNvSpPr/>
          <p:nvPr/>
        </p:nvSpPr>
        <p:spPr bwMode="auto">
          <a:xfrm>
            <a:off x="2692929" y="2049926"/>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6" name="Hexagon 35"/>
          <p:cNvSpPr/>
          <p:nvPr/>
        </p:nvSpPr>
        <p:spPr bwMode="auto">
          <a:xfrm>
            <a:off x="2709296" y="2773784"/>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7" name="Hexagon 36"/>
          <p:cNvSpPr/>
          <p:nvPr/>
        </p:nvSpPr>
        <p:spPr bwMode="auto">
          <a:xfrm>
            <a:off x="2701486" y="3500071"/>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8" name="Title 2"/>
          <p:cNvSpPr>
            <a:spLocks noGrp="1"/>
          </p:cNvSpPr>
          <p:nvPr>
            <p:ph type="title"/>
          </p:nvPr>
        </p:nvSpPr>
        <p:spPr>
          <a:xfrm>
            <a:off x="457200" y="182880"/>
            <a:ext cx="10972800" cy="914400"/>
          </a:xfrm>
        </p:spPr>
        <p:txBody>
          <a:bodyPr>
            <a:normAutofit/>
          </a:bodyPr>
          <a:lstStyle/>
          <a:p>
            <a:pPr defTabSz="932742"/>
            <a:r>
              <a:rPr lang="en-US" sz="5200" spc="-102" dirty="0">
                <a:ln w="3175">
                  <a:noFill/>
                </a:ln>
                <a:solidFill>
                  <a:srgbClr val="E7E6E6"/>
                </a:solidFill>
                <a:ea typeface="+mn-ea"/>
                <a:cs typeface="Segoe UI" pitchFamily="34" charset="0"/>
              </a:rPr>
              <a:t>Service Fabric Microservices</a:t>
            </a:r>
          </a:p>
        </p:txBody>
      </p:sp>
      <p:cxnSp>
        <p:nvCxnSpPr>
          <p:cNvPr id="39" name="Straight Connector 38"/>
          <p:cNvCxnSpPr/>
          <p:nvPr/>
        </p:nvCxnSpPr>
        <p:spPr>
          <a:xfrm>
            <a:off x="3980553" y="1775149"/>
            <a:ext cx="0" cy="4948524"/>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65905" y="5912622"/>
            <a:ext cx="3531451" cy="622056"/>
          </a:xfrm>
          <a:prstGeom prst="rect">
            <a:avLst/>
          </a:prstGeom>
          <a:noFill/>
        </p:spPr>
        <p:txBody>
          <a:bodyPr wrap="square" lIns="179285" tIns="143428" rIns="179285" bIns="143428" rtlCol="0">
            <a:spAutoFit/>
          </a:bodyPr>
          <a:lstStyle/>
          <a:p>
            <a:pPr algn="ctr">
              <a:lnSpc>
                <a:spcPct val="90000"/>
              </a:lnSpc>
              <a:spcAft>
                <a:spcPts val="588"/>
              </a:spcAft>
            </a:pPr>
            <a:r>
              <a:rPr lang="en-US" sz="2400" dirty="0">
                <a:solidFill>
                  <a:srgbClr val="E7E6E6"/>
                </a:solidFill>
              </a:rPr>
              <a:t>App</a:t>
            </a:r>
            <a:r>
              <a:rPr lang="en-US" sz="2353" dirty="0"/>
              <a:t> </a:t>
            </a:r>
            <a:r>
              <a:rPr lang="en-US" sz="2400" dirty="0">
                <a:solidFill>
                  <a:srgbClr val="E7E6E6"/>
                </a:solidFill>
              </a:rPr>
              <a:t>Type</a:t>
            </a:r>
            <a:r>
              <a:rPr lang="en-US" sz="2353" dirty="0"/>
              <a:t> </a:t>
            </a:r>
            <a:r>
              <a:rPr lang="en-US" sz="2400" dirty="0">
                <a:solidFill>
                  <a:srgbClr val="E7E6E6"/>
                </a:solidFill>
              </a:rPr>
              <a:t>Packages</a:t>
            </a:r>
          </a:p>
        </p:txBody>
      </p:sp>
      <p:sp>
        <p:nvSpPr>
          <p:cNvPr id="41" name="TextBox 40"/>
          <p:cNvSpPr txBox="1"/>
          <p:nvPr/>
        </p:nvSpPr>
        <p:spPr>
          <a:xfrm>
            <a:off x="4287955" y="5912622"/>
            <a:ext cx="7404659" cy="622056"/>
          </a:xfrm>
          <a:prstGeom prst="rect">
            <a:avLst/>
          </a:prstGeom>
          <a:noFill/>
        </p:spPr>
        <p:txBody>
          <a:bodyPr wrap="square" lIns="179285" tIns="143428" rIns="179285" bIns="143428" rtlCol="0">
            <a:spAutoFit/>
          </a:bodyPr>
          <a:lstStyle/>
          <a:p>
            <a:pPr algn="ctr">
              <a:lnSpc>
                <a:spcPct val="90000"/>
              </a:lnSpc>
              <a:spcAft>
                <a:spcPts val="588"/>
              </a:spcAft>
            </a:pPr>
            <a:r>
              <a:rPr lang="en-US" sz="2400" dirty="0">
                <a:solidFill>
                  <a:srgbClr val="E7E6E6"/>
                </a:solidFill>
              </a:rPr>
              <a:t>Service</a:t>
            </a:r>
            <a:r>
              <a:rPr lang="en-US" sz="2353" dirty="0"/>
              <a:t> </a:t>
            </a:r>
            <a:r>
              <a:rPr lang="en-US" sz="2400" dirty="0">
                <a:solidFill>
                  <a:srgbClr val="E7E6E6"/>
                </a:solidFill>
              </a:rPr>
              <a:t>Fabric</a:t>
            </a:r>
            <a:r>
              <a:rPr lang="en-US" sz="2353" dirty="0"/>
              <a:t> </a:t>
            </a:r>
            <a:r>
              <a:rPr lang="en-US" sz="2400" dirty="0">
                <a:solidFill>
                  <a:srgbClr val="E7E6E6"/>
                </a:solidFill>
              </a:rPr>
              <a:t>Cluster</a:t>
            </a:r>
            <a:r>
              <a:rPr lang="en-US" sz="2353" dirty="0"/>
              <a:t> </a:t>
            </a:r>
            <a:r>
              <a:rPr lang="en-US" sz="2400" dirty="0">
                <a:solidFill>
                  <a:srgbClr val="E7E6E6"/>
                </a:solidFill>
              </a:rPr>
              <a:t>VMs</a:t>
            </a:r>
          </a:p>
        </p:txBody>
      </p:sp>
    </p:spTree>
    <p:extLst>
      <p:ext uri="{BB962C8B-B14F-4D97-AF65-F5344CB8AC3E}">
        <p14:creationId xmlns:p14="http://schemas.microsoft.com/office/powerpoint/2010/main" val="3957233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par>
                                <p:cTn id="31" presetID="1" presetClass="entr" presetSubtype="0" fill="hold" grpId="1"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1"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par>
                                <p:cTn id="41" presetID="1" presetClass="entr" presetSubtype="0" fill="hold" grpId="1"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grpId="1"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par>
                                <p:cTn id="45" presetID="1" presetClass="entr" presetSubtype="0" fill="hold" grpId="1"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1" nodeType="with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42" presetClass="path" presetSubtype="0" accel="50000" decel="50000" fill="hold" grpId="0" nodeType="clickEffect">
                                  <p:stCondLst>
                                    <p:cond delay="0"/>
                                  </p:stCondLst>
                                  <p:childTnLst>
                                    <p:animMotion origin="layout" path="M 3.125E-6 2.22222E-6 L 0.49987 0.02315 " pathEditMode="relative" rAng="0" ptsTypes="AA">
                                      <p:cBhvr>
                                        <p:cTn id="60" dur="2000" fill="hold"/>
                                        <p:tgtEl>
                                          <p:spTgt spid="14"/>
                                        </p:tgtEl>
                                        <p:attrNameLst>
                                          <p:attrName>ppt_x</p:attrName>
                                          <p:attrName>ppt_y</p:attrName>
                                        </p:attrNameLst>
                                      </p:cBhvr>
                                      <p:rCtr x="24987" y="1157"/>
                                    </p:animMotion>
                                  </p:childTnLst>
                                </p:cTn>
                              </p:par>
                              <p:par>
                                <p:cTn id="61" presetID="42" presetClass="path" presetSubtype="0" accel="50000" decel="50000" fill="hold" grpId="0" nodeType="withEffect">
                                  <p:stCondLst>
                                    <p:cond delay="0"/>
                                  </p:stCondLst>
                                  <p:childTnLst>
                                    <p:animMotion origin="layout" path="M 2.08333E-6 0.00209 L 0.63984 0.42593 " pathEditMode="relative" rAng="0" ptsTypes="AA">
                                      <p:cBhvr>
                                        <p:cTn id="62" dur="2000" fill="hold"/>
                                        <p:tgtEl>
                                          <p:spTgt spid="13"/>
                                        </p:tgtEl>
                                        <p:attrNameLst>
                                          <p:attrName>ppt_x</p:attrName>
                                          <p:attrName>ppt_y</p:attrName>
                                        </p:attrNameLst>
                                      </p:cBhvr>
                                      <p:rCtr x="31992" y="21181"/>
                                    </p:animMotion>
                                  </p:childTnLst>
                                </p:cTn>
                              </p:par>
                              <p:par>
                                <p:cTn id="63" presetID="42" presetClass="path" presetSubtype="0" accel="50000" decel="50000" fill="hold" grpId="0" nodeType="withEffect">
                                  <p:stCondLst>
                                    <p:cond delay="0"/>
                                  </p:stCondLst>
                                  <p:childTnLst>
                                    <p:animMotion origin="layout" path="M 0.0151 0.00394 L 0.51562 0.42593 " pathEditMode="relative" rAng="0" ptsTypes="AA">
                                      <p:cBhvr>
                                        <p:cTn id="64" dur="2000" fill="hold"/>
                                        <p:tgtEl>
                                          <p:spTgt spid="12"/>
                                        </p:tgtEl>
                                        <p:attrNameLst>
                                          <p:attrName>ppt_x</p:attrName>
                                          <p:attrName>ppt_y</p:attrName>
                                        </p:attrNameLst>
                                      </p:cBhvr>
                                      <p:rCtr x="25026" y="21088"/>
                                    </p:animMotion>
                                  </p:childTnLst>
                                </p:cTn>
                              </p:par>
                              <p:par>
                                <p:cTn id="65" presetID="42" presetClass="path" presetSubtype="0" accel="50000" decel="50000" fill="hold" grpId="0" nodeType="withEffect">
                                  <p:stCondLst>
                                    <p:cond delay="0"/>
                                  </p:stCondLst>
                                  <p:childTnLst>
                                    <p:animMotion origin="layout" path="M -6.25E-7 1.48148E-6 L 0.78399 0.11204 " pathEditMode="relative" rAng="0" ptsTypes="AA">
                                      <p:cBhvr>
                                        <p:cTn id="66" dur="2000" fill="hold"/>
                                        <p:tgtEl>
                                          <p:spTgt spid="17"/>
                                        </p:tgtEl>
                                        <p:attrNameLst>
                                          <p:attrName>ppt_x</p:attrName>
                                          <p:attrName>ppt_y</p:attrName>
                                        </p:attrNameLst>
                                      </p:cBhvr>
                                      <p:rCtr x="39193" y="5602"/>
                                    </p:animMotion>
                                  </p:childTnLst>
                                </p:cTn>
                              </p:par>
                              <p:par>
                                <p:cTn id="67" presetID="42" presetClass="path" presetSubtype="0" accel="50000" decel="50000" fill="hold" grpId="0" nodeType="withEffect">
                                  <p:stCondLst>
                                    <p:cond delay="0"/>
                                  </p:stCondLst>
                                  <p:childTnLst>
                                    <p:animMotion origin="layout" path="M -6.25E-7 4.44444E-6 L 0.77565 0.31828 " pathEditMode="relative" rAng="0" ptsTypes="AA">
                                      <p:cBhvr>
                                        <p:cTn id="68" dur="2000" fill="hold"/>
                                        <p:tgtEl>
                                          <p:spTgt spid="16"/>
                                        </p:tgtEl>
                                        <p:attrNameLst>
                                          <p:attrName>ppt_x</p:attrName>
                                          <p:attrName>ppt_y</p:attrName>
                                        </p:attrNameLst>
                                      </p:cBhvr>
                                      <p:rCtr x="38776" y="15903"/>
                                    </p:animMotion>
                                  </p:childTnLst>
                                </p:cTn>
                              </p:par>
                              <p:par>
                                <p:cTn id="69" presetID="42" presetClass="path" presetSubtype="0" accel="50000" decel="50000" fill="hold" grpId="0" nodeType="withEffect">
                                  <p:stCondLst>
                                    <p:cond delay="0"/>
                                  </p:stCondLst>
                                  <p:childTnLst>
                                    <p:animMotion origin="layout" path="M 1.66667E-6 4.44444E-6 L 0.5 0.10463 " pathEditMode="relative" rAng="0" ptsTypes="AA">
                                      <p:cBhvr>
                                        <p:cTn id="70" dur="2000" fill="hold"/>
                                        <p:tgtEl>
                                          <p:spTgt spid="15"/>
                                        </p:tgtEl>
                                        <p:attrNameLst>
                                          <p:attrName>ppt_x</p:attrName>
                                          <p:attrName>ppt_y</p:attrName>
                                        </p:attrNameLst>
                                      </p:cBhvr>
                                      <p:rCtr x="25000" y="5231"/>
                                    </p:animMotion>
                                  </p:childTnLst>
                                </p:cTn>
                              </p:par>
                              <p:par>
                                <p:cTn id="71" presetID="42" presetClass="path" presetSubtype="0" accel="50000" decel="50000" fill="hold" grpId="0" nodeType="withEffect">
                                  <p:stCondLst>
                                    <p:cond delay="0"/>
                                  </p:stCondLst>
                                  <p:childTnLst>
                                    <p:animMotion origin="layout" path="M -6.25E-7 2.96296E-6 L 0.71315 -0.19121 " pathEditMode="relative" rAng="0" ptsTypes="AA">
                                      <p:cBhvr>
                                        <p:cTn id="72" dur="2000" fill="hold"/>
                                        <p:tgtEl>
                                          <p:spTgt spid="20"/>
                                        </p:tgtEl>
                                        <p:attrNameLst>
                                          <p:attrName>ppt_x</p:attrName>
                                          <p:attrName>ppt_y</p:attrName>
                                        </p:attrNameLst>
                                      </p:cBhvr>
                                      <p:rCtr x="35651" y="-9560"/>
                                    </p:animMotion>
                                  </p:childTnLst>
                                </p:cTn>
                              </p:par>
                              <p:par>
                                <p:cTn id="73" presetID="42" presetClass="path" presetSubtype="0" accel="50000" decel="50000" fill="hold" grpId="0" nodeType="withEffect">
                                  <p:stCondLst>
                                    <p:cond delay="0"/>
                                  </p:stCondLst>
                                  <p:childTnLst>
                                    <p:animMotion origin="layout" path="M -6.25E-7 0.01296 L 0.35703 0.2081 " pathEditMode="relative" rAng="0" ptsTypes="AA">
                                      <p:cBhvr>
                                        <p:cTn id="74" dur="2000" fill="hold"/>
                                        <p:tgtEl>
                                          <p:spTgt spid="19"/>
                                        </p:tgtEl>
                                        <p:attrNameLst>
                                          <p:attrName>ppt_x</p:attrName>
                                          <p:attrName>ppt_y</p:attrName>
                                        </p:attrNameLst>
                                      </p:cBhvr>
                                      <p:rCtr x="17852" y="9745"/>
                                    </p:animMotion>
                                  </p:childTnLst>
                                </p:cTn>
                              </p:par>
                              <p:par>
                                <p:cTn id="75" presetID="42" presetClass="path" presetSubtype="0" accel="50000" decel="50000" fill="hold" grpId="0" nodeType="withEffect">
                                  <p:stCondLst>
                                    <p:cond delay="0"/>
                                  </p:stCondLst>
                                  <p:childTnLst>
                                    <p:animMotion origin="layout" path="M 1.66667E-6 4.44444E-6 L 0.70104 0.21875 " pathEditMode="relative" rAng="0" ptsTypes="AA">
                                      <p:cBhvr>
                                        <p:cTn id="76" dur="2000" fill="hold"/>
                                        <p:tgtEl>
                                          <p:spTgt spid="18"/>
                                        </p:tgtEl>
                                        <p:attrNameLst>
                                          <p:attrName>ppt_x</p:attrName>
                                          <p:attrName>ppt_y</p:attrName>
                                        </p:attrNameLst>
                                      </p:cBhvr>
                                      <p:rCtr x="35052" y="10926"/>
                                    </p:animMotion>
                                  </p:childTnLst>
                                </p:cTn>
                              </p:par>
                              <p:par>
                                <p:cTn id="77" presetID="42" presetClass="path" presetSubtype="0" accel="50000" decel="50000" fill="hold" grpId="0" nodeType="withEffect">
                                  <p:stCondLst>
                                    <p:cond delay="0"/>
                                  </p:stCondLst>
                                  <p:childTnLst>
                                    <p:animMotion origin="layout" path="M 5E-6 2.22222E-6 L 0.49584 0.02245 " pathEditMode="relative" rAng="0" ptsTypes="AA">
                                      <p:cBhvr>
                                        <p:cTn id="78" dur="2000" fill="hold"/>
                                        <p:tgtEl>
                                          <p:spTgt spid="23"/>
                                        </p:tgtEl>
                                        <p:attrNameLst>
                                          <p:attrName>ppt_x</p:attrName>
                                          <p:attrName>ppt_y</p:attrName>
                                        </p:attrNameLst>
                                      </p:cBhvr>
                                      <p:rCtr x="24792" y="1111"/>
                                    </p:animMotion>
                                  </p:childTnLst>
                                </p:cTn>
                              </p:par>
                              <p:par>
                                <p:cTn id="79" presetID="42" presetClass="path" presetSubtype="0" accel="50000" decel="50000" fill="hold" grpId="0" nodeType="withEffect">
                                  <p:stCondLst>
                                    <p:cond delay="0"/>
                                  </p:stCondLst>
                                  <p:childTnLst>
                                    <p:animMotion origin="layout" path="M 5E-6 -4.81481E-6 L 0.49584 0.21575 " pathEditMode="relative" rAng="0" ptsTypes="AA">
                                      <p:cBhvr>
                                        <p:cTn id="80" dur="2000" fill="hold"/>
                                        <p:tgtEl>
                                          <p:spTgt spid="22"/>
                                        </p:tgtEl>
                                        <p:attrNameLst>
                                          <p:attrName>ppt_x</p:attrName>
                                          <p:attrName>ppt_y</p:attrName>
                                        </p:attrNameLst>
                                      </p:cBhvr>
                                      <p:rCtr x="24792" y="10787"/>
                                    </p:animMotion>
                                  </p:childTnLst>
                                </p:cTn>
                              </p:par>
                              <p:par>
                                <p:cTn id="81" presetID="42" presetClass="path" presetSubtype="0" accel="50000" decel="50000" fill="hold" grpId="0" nodeType="withEffect">
                                  <p:stCondLst>
                                    <p:cond delay="0"/>
                                  </p:stCondLst>
                                  <p:childTnLst>
                                    <p:animMotion origin="layout" path="M -0.00364 0.0095 L 0.20235 0.21274 " pathEditMode="relative" rAng="0" ptsTypes="AA">
                                      <p:cBhvr>
                                        <p:cTn id="82" dur="2000" fill="hold"/>
                                        <p:tgtEl>
                                          <p:spTgt spid="21"/>
                                        </p:tgtEl>
                                        <p:attrNameLst>
                                          <p:attrName>ppt_x</p:attrName>
                                          <p:attrName>ppt_y</p:attrName>
                                        </p:attrNameLst>
                                      </p:cBhvr>
                                      <p:rCtr x="10299" y="10162"/>
                                    </p:animMotion>
                                  </p:childTnLst>
                                </p:cTn>
                              </p:par>
                              <p:par>
                                <p:cTn id="83" presetID="42" presetClass="path" presetSubtype="0" accel="50000" decel="50000" fill="hold" grpId="0" nodeType="withEffect">
                                  <p:stCondLst>
                                    <p:cond delay="0"/>
                                  </p:stCondLst>
                                  <p:childTnLst>
                                    <p:animMotion origin="layout" path="M 0.00052 -0.10648 L 0.20052 -0.09167 " pathEditMode="relative" rAng="0" ptsTypes="AA">
                                      <p:cBhvr>
                                        <p:cTn id="84" dur="2000" fill="hold"/>
                                        <p:tgtEl>
                                          <p:spTgt spid="26"/>
                                        </p:tgtEl>
                                        <p:attrNameLst>
                                          <p:attrName>ppt_x</p:attrName>
                                          <p:attrName>ppt_y</p:attrName>
                                        </p:attrNameLst>
                                      </p:cBhvr>
                                      <p:rCtr x="10000" y="741"/>
                                    </p:animMotion>
                                  </p:childTnLst>
                                </p:cTn>
                              </p:par>
                              <p:par>
                                <p:cTn id="85" presetID="42" presetClass="path" presetSubtype="0" accel="50000" decel="50000" fill="hold" grpId="0" nodeType="withEffect">
                                  <p:stCondLst>
                                    <p:cond delay="0"/>
                                  </p:stCondLst>
                                  <p:childTnLst>
                                    <p:animMotion origin="layout" path="M -2.29167E-6 0.01111 L 0.2819 0.10903 " pathEditMode="relative" rAng="0" ptsTypes="AA">
                                      <p:cBhvr>
                                        <p:cTn id="86" dur="2000" fill="hold"/>
                                        <p:tgtEl>
                                          <p:spTgt spid="25"/>
                                        </p:tgtEl>
                                        <p:attrNameLst>
                                          <p:attrName>ppt_x</p:attrName>
                                          <p:attrName>ppt_y</p:attrName>
                                        </p:attrNameLst>
                                      </p:cBhvr>
                                      <p:rCtr x="14089" y="4884"/>
                                    </p:animMotion>
                                  </p:childTnLst>
                                </p:cTn>
                              </p:par>
                              <p:par>
                                <p:cTn id="87" presetID="42" presetClass="path" presetSubtype="0" accel="50000" decel="50000" fill="hold" grpId="0" nodeType="withEffect">
                                  <p:stCondLst>
                                    <p:cond delay="0"/>
                                  </p:stCondLst>
                                  <p:childTnLst>
                                    <p:animMotion origin="layout" path="M -1.66667E-6 3.7037E-7 L 0.28594 0.3125 " pathEditMode="relative" rAng="0" ptsTypes="AA">
                                      <p:cBhvr>
                                        <p:cTn id="88" dur="2000" fill="hold"/>
                                        <p:tgtEl>
                                          <p:spTgt spid="24"/>
                                        </p:tgtEl>
                                        <p:attrNameLst>
                                          <p:attrName>ppt_x</p:attrName>
                                          <p:attrName>ppt_y</p:attrName>
                                        </p:attrNameLst>
                                      </p:cBhvr>
                                      <p:rCtr x="14323" y="15208"/>
                                    </p:animMotion>
                                  </p:childTnLst>
                                </p:cTn>
                              </p:par>
                              <p:par>
                                <p:cTn id="89" presetID="42" presetClass="path" presetSubtype="0" accel="50000" decel="50000" fill="hold" grpId="0" nodeType="withEffect">
                                  <p:stCondLst>
                                    <p:cond delay="0"/>
                                  </p:stCondLst>
                                  <p:childTnLst>
                                    <p:animMotion origin="layout" path="M 3.54167E-6 4.81481E-6 L 0.64492 -0.19121 " pathEditMode="relative" rAng="0" ptsTypes="AA">
                                      <p:cBhvr>
                                        <p:cTn id="90" dur="2000" fill="hold"/>
                                        <p:tgtEl>
                                          <p:spTgt spid="29"/>
                                        </p:tgtEl>
                                        <p:attrNameLst>
                                          <p:attrName>ppt_x</p:attrName>
                                          <p:attrName>ppt_y</p:attrName>
                                        </p:attrNameLst>
                                      </p:cBhvr>
                                      <p:rCtr x="32240" y="-9560"/>
                                    </p:animMotion>
                                  </p:childTnLst>
                                </p:cTn>
                              </p:par>
                              <p:par>
                                <p:cTn id="91" presetID="42" presetClass="path" presetSubtype="0" accel="50000" decel="50000" fill="hold" grpId="0" nodeType="withEffect">
                                  <p:stCondLst>
                                    <p:cond delay="0"/>
                                  </p:stCondLst>
                                  <p:childTnLst>
                                    <p:animMotion origin="layout" path="M -3.95833E-6 -4.07407E-6 L 0.56941 0.00024 " pathEditMode="relative" rAng="0" ptsTypes="AA">
                                      <p:cBhvr>
                                        <p:cTn id="92" dur="2000" fill="hold"/>
                                        <p:tgtEl>
                                          <p:spTgt spid="28"/>
                                        </p:tgtEl>
                                        <p:attrNameLst>
                                          <p:attrName>ppt_x</p:attrName>
                                          <p:attrName>ppt_y</p:attrName>
                                        </p:attrNameLst>
                                      </p:cBhvr>
                                      <p:rCtr x="28464" y="0"/>
                                    </p:animMotion>
                                  </p:childTnLst>
                                </p:cTn>
                              </p:par>
                              <p:par>
                                <p:cTn id="93" presetID="42" presetClass="path" presetSubtype="0" accel="50000" decel="50000" fill="hold" grpId="0" nodeType="withEffect">
                                  <p:stCondLst>
                                    <p:cond delay="0"/>
                                  </p:stCondLst>
                                  <p:childTnLst>
                                    <p:animMotion origin="layout" path="M -2.5E-6 2.22222E-6 L 0.27761 -0.19653 " pathEditMode="relative" rAng="0" ptsTypes="AA">
                                      <p:cBhvr>
                                        <p:cTn id="94" dur="2000" fill="hold"/>
                                        <p:tgtEl>
                                          <p:spTgt spid="27"/>
                                        </p:tgtEl>
                                        <p:attrNameLst>
                                          <p:attrName>ppt_x</p:attrName>
                                          <p:attrName>ppt_y</p:attrName>
                                        </p:attrNameLst>
                                      </p:cBhvr>
                                      <p:rCtr x="13880" y="-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1" grpId="0" animBg="1"/>
      <p:bldP spid="32" grpId="0" animBg="1"/>
      <p:bldP spid="33" grpId="0"/>
      <p:bldP spid="34" grpId="0"/>
      <p:bldP spid="35" grpId="0" animBg="1"/>
      <p:bldP spid="36" grpId="0" animBg="1"/>
      <p:bldP spid="3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4634886" y="3109130"/>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5" name="Rectangle 4"/>
          <p:cNvSpPr/>
          <p:nvPr/>
        </p:nvSpPr>
        <p:spPr bwMode="auto">
          <a:xfrm>
            <a:off x="4633390" y="1774471"/>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6" name="Rectangle 5"/>
          <p:cNvSpPr/>
          <p:nvPr/>
        </p:nvSpPr>
        <p:spPr bwMode="auto">
          <a:xfrm>
            <a:off x="8088950" y="1761895"/>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7" name="Rectangle 6"/>
          <p:cNvSpPr/>
          <p:nvPr/>
        </p:nvSpPr>
        <p:spPr bwMode="auto">
          <a:xfrm>
            <a:off x="8088949" y="311220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8" name="Rectangle 7"/>
          <p:cNvSpPr/>
          <p:nvPr/>
        </p:nvSpPr>
        <p:spPr bwMode="auto">
          <a:xfrm>
            <a:off x="4633389" y="444841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9" name="Rectangle 8"/>
          <p:cNvSpPr/>
          <p:nvPr/>
        </p:nvSpPr>
        <p:spPr bwMode="auto">
          <a:xfrm>
            <a:off x="8088948" y="4448413"/>
            <a:ext cx="3196726" cy="108851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10" name="Rectangle 9"/>
          <p:cNvSpPr/>
          <p:nvPr/>
        </p:nvSpPr>
        <p:spPr bwMode="auto">
          <a:xfrm>
            <a:off x="2376690" y="1774471"/>
            <a:ext cx="1010369" cy="220587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 name="Rectangle 10"/>
          <p:cNvSpPr/>
          <p:nvPr/>
        </p:nvSpPr>
        <p:spPr bwMode="auto">
          <a:xfrm>
            <a:off x="613510" y="1779937"/>
            <a:ext cx="1010369" cy="2259288"/>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Hexagon 11"/>
          <p:cNvSpPr/>
          <p:nvPr/>
        </p:nvSpPr>
        <p:spPr bwMode="auto">
          <a:xfrm>
            <a:off x="931465" y="2018258"/>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 name="Hexagon 12"/>
          <p:cNvSpPr/>
          <p:nvPr/>
        </p:nvSpPr>
        <p:spPr bwMode="auto">
          <a:xfrm>
            <a:off x="8512481" y="4907365"/>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 name="Hexagon 13"/>
          <p:cNvSpPr/>
          <p:nvPr/>
        </p:nvSpPr>
        <p:spPr bwMode="auto">
          <a:xfrm>
            <a:off x="6907496" y="2261670"/>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 name="Hexagon 14"/>
          <p:cNvSpPr/>
          <p:nvPr/>
        </p:nvSpPr>
        <p:spPr bwMode="auto">
          <a:xfrm>
            <a:off x="931465" y="2747233"/>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Hexagon 15"/>
          <p:cNvSpPr/>
          <p:nvPr/>
        </p:nvSpPr>
        <p:spPr bwMode="auto">
          <a:xfrm>
            <a:off x="10467403" y="4904036"/>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 name="Hexagon 16"/>
          <p:cNvSpPr/>
          <p:nvPr/>
        </p:nvSpPr>
        <p:spPr bwMode="auto">
          <a:xfrm>
            <a:off x="10503544" y="3515450"/>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 name="Hexagon 17"/>
          <p:cNvSpPr/>
          <p:nvPr/>
        </p:nvSpPr>
        <p:spPr bwMode="auto">
          <a:xfrm>
            <a:off x="931465" y="3460358"/>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Hexagon 18"/>
          <p:cNvSpPr/>
          <p:nvPr/>
        </p:nvSpPr>
        <p:spPr bwMode="auto">
          <a:xfrm>
            <a:off x="5090055" y="4882974"/>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Hexagon 19"/>
          <p:cNvSpPr/>
          <p:nvPr/>
        </p:nvSpPr>
        <p:spPr bwMode="auto">
          <a:xfrm>
            <a:off x="9475250" y="2203394"/>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 name="Hexagon 20"/>
          <p:cNvSpPr/>
          <p:nvPr/>
        </p:nvSpPr>
        <p:spPr bwMode="auto">
          <a:xfrm>
            <a:off x="2681979" y="2052145"/>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 name="Hexagon 21"/>
          <p:cNvSpPr/>
          <p:nvPr/>
        </p:nvSpPr>
        <p:spPr bwMode="auto">
          <a:xfrm>
            <a:off x="5120845" y="3515449"/>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Hexagon 22"/>
          <p:cNvSpPr/>
          <p:nvPr/>
        </p:nvSpPr>
        <p:spPr bwMode="auto">
          <a:xfrm>
            <a:off x="5979259" y="2229591"/>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Hexagon 23"/>
          <p:cNvSpPr/>
          <p:nvPr/>
        </p:nvSpPr>
        <p:spPr bwMode="auto">
          <a:xfrm>
            <a:off x="2681979" y="2769708"/>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5" name="Hexagon 24"/>
          <p:cNvSpPr/>
          <p:nvPr/>
        </p:nvSpPr>
        <p:spPr bwMode="auto">
          <a:xfrm>
            <a:off x="5090055" y="2257389"/>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Hexagon 25"/>
          <p:cNvSpPr/>
          <p:nvPr/>
        </p:nvSpPr>
        <p:spPr bwMode="auto">
          <a:xfrm>
            <a:off x="6007453" y="4903094"/>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Hexagon 26"/>
          <p:cNvSpPr/>
          <p:nvPr/>
        </p:nvSpPr>
        <p:spPr bwMode="auto">
          <a:xfrm>
            <a:off x="2681979" y="3482833"/>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 name="Hexagon 27"/>
          <p:cNvSpPr/>
          <p:nvPr/>
        </p:nvSpPr>
        <p:spPr bwMode="auto">
          <a:xfrm>
            <a:off x="9405000" y="3531241"/>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9" name="Hexagon 28"/>
          <p:cNvSpPr/>
          <p:nvPr/>
        </p:nvSpPr>
        <p:spPr bwMode="auto">
          <a:xfrm>
            <a:off x="10503545" y="2277992"/>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0" name="Hexagon 29"/>
          <p:cNvSpPr/>
          <p:nvPr/>
        </p:nvSpPr>
        <p:spPr bwMode="auto">
          <a:xfrm>
            <a:off x="6891016" y="4903095"/>
            <a:ext cx="352396" cy="297851"/>
          </a:xfrm>
          <a:prstGeom prst="hex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1" name="Hexagon 30"/>
          <p:cNvSpPr/>
          <p:nvPr/>
        </p:nvSpPr>
        <p:spPr bwMode="auto">
          <a:xfrm>
            <a:off x="6907496" y="3515450"/>
            <a:ext cx="352396" cy="297851"/>
          </a:xfrm>
          <a:prstGeom prst="hexagon">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 name="Hexagon 31"/>
          <p:cNvSpPr/>
          <p:nvPr/>
        </p:nvSpPr>
        <p:spPr bwMode="auto">
          <a:xfrm>
            <a:off x="9537512" y="4904036"/>
            <a:ext cx="352396" cy="297851"/>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TextBox 32"/>
          <p:cNvSpPr txBox="1"/>
          <p:nvPr/>
        </p:nvSpPr>
        <p:spPr>
          <a:xfrm>
            <a:off x="590151" y="4027170"/>
            <a:ext cx="1171737" cy="616363"/>
          </a:xfrm>
          <a:prstGeom prst="rect">
            <a:avLst/>
          </a:prstGeom>
          <a:noFill/>
        </p:spPr>
        <p:txBody>
          <a:bodyPr wrap="square" lIns="175761" tIns="140609" rIns="175761" bIns="140609" rtlCol="0">
            <a:spAutoFit/>
          </a:bodyPr>
          <a:lstStyle/>
          <a:p>
            <a:pPr defTabSz="896354">
              <a:lnSpc>
                <a:spcPct val="90000"/>
              </a:lnSpc>
              <a:spcAft>
                <a:spcPts val="576"/>
              </a:spcAft>
              <a:defRPr/>
            </a:pPr>
            <a:r>
              <a:rPr lang="en-US" sz="2400" dirty="0">
                <a:solidFill>
                  <a:srgbClr val="E7E6E6"/>
                </a:solidFill>
              </a:rPr>
              <a:t>App1</a:t>
            </a:r>
          </a:p>
        </p:txBody>
      </p:sp>
      <p:sp>
        <p:nvSpPr>
          <p:cNvPr id="34" name="TextBox 33"/>
          <p:cNvSpPr txBox="1"/>
          <p:nvPr/>
        </p:nvSpPr>
        <p:spPr>
          <a:xfrm>
            <a:off x="2376691" y="4027170"/>
            <a:ext cx="1171737" cy="616363"/>
          </a:xfrm>
          <a:prstGeom prst="rect">
            <a:avLst/>
          </a:prstGeom>
          <a:noFill/>
        </p:spPr>
        <p:txBody>
          <a:bodyPr wrap="square" lIns="175761" tIns="140609" rIns="175761" bIns="140609" rtlCol="0">
            <a:spAutoFit/>
          </a:bodyPr>
          <a:lstStyle/>
          <a:p>
            <a:pPr defTabSz="896354">
              <a:lnSpc>
                <a:spcPct val="90000"/>
              </a:lnSpc>
              <a:spcAft>
                <a:spcPts val="576"/>
              </a:spcAft>
              <a:defRPr/>
            </a:pPr>
            <a:r>
              <a:rPr lang="en-US" sz="2400" dirty="0">
                <a:solidFill>
                  <a:srgbClr val="E7E6E6"/>
                </a:solidFill>
              </a:rPr>
              <a:t>App2</a:t>
            </a:r>
          </a:p>
        </p:txBody>
      </p:sp>
      <p:sp>
        <p:nvSpPr>
          <p:cNvPr id="35" name="Hexagon 34"/>
          <p:cNvSpPr/>
          <p:nvPr/>
        </p:nvSpPr>
        <p:spPr bwMode="auto">
          <a:xfrm>
            <a:off x="8506684" y="2257389"/>
            <a:ext cx="351521" cy="298793"/>
          </a:xfrm>
          <a:prstGeom prst="hexagon">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6" name="Hexagon 35"/>
          <p:cNvSpPr/>
          <p:nvPr/>
        </p:nvSpPr>
        <p:spPr bwMode="auto">
          <a:xfrm>
            <a:off x="5985751" y="3506303"/>
            <a:ext cx="351521" cy="298793"/>
          </a:xfrm>
          <a:prstGeom prst="hexagon">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7" name="Hexagon 36"/>
          <p:cNvSpPr/>
          <p:nvPr/>
        </p:nvSpPr>
        <p:spPr bwMode="auto">
          <a:xfrm>
            <a:off x="8504207" y="3500015"/>
            <a:ext cx="351521" cy="298793"/>
          </a:xfrm>
          <a:prstGeom prst="hexagon">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7880" tIns="87880" rIns="32959" bIns="32959" rtlCol="0" anchor="b" anchorCtr="0"/>
          <a:lstStyle/>
          <a:p>
            <a:pPr algn="ctr" defTabSz="896031">
              <a:defRPr/>
            </a:pPr>
            <a:endParaRPr lang="en-US" sz="769"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8" name="Title 2"/>
          <p:cNvSpPr>
            <a:spLocks noGrp="1"/>
          </p:cNvSpPr>
          <p:nvPr>
            <p:ph type="title"/>
          </p:nvPr>
        </p:nvSpPr>
        <p:spPr>
          <a:xfrm>
            <a:off x="457200" y="182880"/>
            <a:ext cx="10972800" cy="914400"/>
          </a:xfrm>
        </p:spPr>
        <p:txBody>
          <a:bodyPr>
            <a:normAutofit/>
          </a:bodyPr>
          <a:lstStyle/>
          <a:p>
            <a:pPr defTabSz="932742"/>
            <a:r>
              <a:rPr lang="en-US" sz="5200" spc="-102" dirty="0">
                <a:ln w="3175">
                  <a:noFill/>
                </a:ln>
                <a:solidFill>
                  <a:srgbClr val="E7E6E6"/>
                </a:solidFill>
                <a:ea typeface="+mn-ea"/>
                <a:cs typeface="Segoe UI" pitchFamily="34" charset="0"/>
              </a:rPr>
              <a:t>Handling Machine Failures</a:t>
            </a:r>
          </a:p>
        </p:txBody>
      </p:sp>
      <p:cxnSp>
        <p:nvCxnSpPr>
          <p:cNvPr id="39" name="Straight Connector 38"/>
          <p:cNvCxnSpPr/>
          <p:nvPr/>
        </p:nvCxnSpPr>
        <p:spPr>
          <a:xfrm>
            <a:off x="3980553" y="1775149"/>
            <a:ext cx="0" cy="4948524"/>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65905" y="5912622"/>
            <a:ext cx="3531451" cy="615522"/>
          </a:xfrm>
          <a:prstGeom prst="rect">
            <a:avLst/>
          </a:prstGeom>
          <a:noFill/>
        </p:spPr>
        <p:txBody>
          <a:bodyPr wrap="square" lIns="179285" tIns="143428" rIns="179285" bIns="143428" rtlCol="0">
            <a:spAutoFit/>
          </a:bodyPr>
          <a:lstStyle/>
          <a:p>
            <a:pPr algn="ctr" defTabSz="896386">
              <a:lnSpc>
                <a:spcPct val="90000"/>
              </a:lnSpc>
              <a:spcAft>
                <a:spcPts val="588"/>
              </a:spcAft>
              <a:defRPr/>
            </a:pPr>
            <a:r>
              <a:rPr lang="en-US" sz="2353" kern="0" dirty="0">
                <a:solidFill>
                  <a:srgbClr val="E7E6E6"/>
                </a:solidFill>
              </a:rPr>
              <a:t>App Type Packages</a:t>
            </a:r>
          </a:p>
        </p:txBody>
      </p:sp>
      <p:sp>
        <p:nvSpPr>
          <p:cNvPr id="41" name="TextBox 40"/>
          <p:cNvSpPr txBox="1"/>
          <p:nvPr/>
        </p:nvSpPr>
        <p:spPr>
          <a:xfrm>
            <a:off x="4287955" y="5912622"/>
            <a:ext cx="7404659" cy="615522"/>
          </a:xfrm>
          <a:prstGeom prst="rect">
            <a:avLst/>
          </a:prstGeom>
          <a:noFill/>
        </p:spPr>
        <p:txBody>
          <a:bodyPr wrap="square" lIns="179285" tIns="143428" rIns="179285" bIns="143428" rtlCol="0">
            <a:spAutoFit/>
          </a:bodyPr>
          <a:lstStyle/>
          <a:p>
            <a:pPr algn="ctr" defTabSz="896386">
              <a:lnSpc>
                <a:spcPct val="90000"/>
              </a:lnSpc>
              <a:spcAft>
                <a:spcPts val="588"/>
              </a:spcAft>
              <a:defRPr/>
            </a:pPr>
            <a:r>
              <a:rPr lang="en-US" sz="2353" kern="0" dirty="0">
                <a:solidFill>
                  <a:srgbClr val="E7E6E6"/>
                </a:solidFill>
              </a:rPr>
              <a:t>Service Fabric Cluster VMs</a:t>
            </a:r>
          </a:p>
        </p:txBody>
      </p:sp>
      <p:sp>
        <p:nvSpPr>
          <p:cNvPr id="42" name="Rectangle 41"/>
          <p:cNvSpPr/>
          <p:nvPr/>
        </p:nvSpPr>
        <p:spPr bwMode="auto">
          <a:xfrm>
            <a:off x="4642441" y="3120117"/>
            <a:ext cx="3196726" cy="1088516"/>
          </a:xfrm>
          <a:prstGeom prst="rect">
            <a:avLst/>
          </a:prstGeom>
          <a:solidFill>
            <a:srgbClr val="FF0000">
              <a:alpha val="85882"/>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kern="0" dirty="0">
              <a:gradFill>
                <a:gsLst>
                  <a:gs pos="0">
                    <a:srgbClr val="FFFFFF"/>
                  </a:gs>
                  <a:gs pos="100000">
                    <a:srgbClr val="FFFFFF"/>
                  </a:gs>
                </a:gsLst>
                <a:lin ang="5400000" scaled="0"/>
              </a:gradFill>
            </a:endParaRPr>
          </a:p>
        </p:txBody>
      </p:sp>
      <p:sp>
        <p:nvSpPr>
          <p:cNvPr id="43" name="TextBox 42"/>
          <p:cNvSpPr txBox="1"/>
          <p:nvPr/>
        </p:nvSpPr>
        <p:spPr>
          <a:xfrm>
            <a:off x="6448130" y="3587182"/>
            <a:ext cx="1682565" cy="778454"/>
          </a:xfrm>
          <a:prstGeom prst="rect">
            <a:avLst/>
          </a:prstGeom>
          <a:noFill/>
        </p:spPr>
        <p:txBody>
          <a:bodyPr wrap="square" lIns="179285" tIns="143428" rIns="179285" bIns="143428" rtlCol="0">
            <a:spAutoFit/>
          </a:bodyPr>
          <a:lstStyle/>
          <a:p>
            <a:pPr>
              <a:lnSpc>
                <a:spcPct val="90000"/>
              </a:lnSpc>
              <a:spcAft>
                <a:spcPts val="588"/>
              </a:spcAft>
            </a:pPr>
            <a:r>
              <a:rPr lang="en-US" sz="3529" dirty="0">
                <a:solidFill>
                  <a:srgbClr val="E7E6E6"/>
                </a:solidFill>
                <a:latin typeface="Segoe UI Semibold" panose="020B0702040204020203" pitchFamily="34" charset="0"/>
                <a:cs typeface="Segoe UI Semibold" panose="020B0702040204020203" pitchFamily="34" charset="0"/>
              </a:rPr>
              <a:t>#FAIL</a:t>
            </a:r>
          </a:p>
        </p:txBody>
      </p:sp>
    </p:spTree>
    <p:extLst>
      <p:ext uri="{BB962C8B-B14F-4D97-AF65-F5344CB8AC3E}">
        <p14:creationId xmlns:p14="http://schemas.microsoft.com/office/powerpoint/2010/main" val="3016046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randombar(horizontal)">
                                      <p:cBhvr>
                                        <p:cTn id="7" dur="500"/>
                                        <p:tgtEl>
                                          <p:spTgt spid="42"/>
                                        </p:tgtEl>
                                      </p:cBhvr>
                                    </p:animEffect>
                                  </p:childTnLst>
                                </p:cTn>
                              </p:par>
                              <p:par>
                                <p:cTn id="8" presetID="1"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childTnLst>
                                </p:cTn>
                              </p:par>
                            </p:childTnLst>
                          </p:cTn>
                        </p:par>
                        <p:par>
                          <p:cTn id="10" fill="hold">
                            <p:stCondLst>
                              <p:cond delay="500"/>
                            </p:stCondLst>
                            <p:childTnLst>
                              <p:par>
                                <p:cTn id="11" presetID="14" presetClass="exit" presetSubtype="10" fill="hold" grpId="1" nodeType="afterEffect">
                                  <p:stCondLst>
                                    <p:cond delay="250"/>
                                  </p:stCondLst>
                                  <p:childTnLst>
                                    <p:animEffect transition="out" filter="randombar(horizontal)">
                                      <p:cBhvr>
                                        <p:cTn id="12" dur="500"/>
                                        <p:tgtEl>
                                          <p:spTgt spid="42"/>
                                        </p:tgtEl>
                                      </p:cBhvr>
                                    </p:animEffect>
                                    <p:set>
                                      <p:cBhvr>
                                        <p:cTn id="13" dur="1" fill="hold">
                                          <p:stCondLst>
                                            <p:cond delay="499"/>
                                          </p:stCondLst>
                                        </p:cTn>
                                        <p:tgtEl>
                                          <p:spTgt spid="42"/>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4"/>
                                        </p:tgtEl>
                                      </p:cBhvr>
                                    </p:animEffect>
                                    <p:set>
                                      <p:cBhvr>
                                        <p:cTn id="16" dur="1" fill="hold">
                                          <p:stCondLst>
                                            <p:cond delay="499"/>
                                          </p:stCondLst>
                                        </p:cTn>
                                        <p:tgtEl>
                                          <p:spTgt spid="4"/>
                                        </p:tgtEl>
                                        <p:attrNameLst>
                                          <p:attrName>style.visibility</p:attrName>
                                        </p:attrNameLst>
                                      </p:cBhvr>
                                      <p:to>
                                        <p:strVal val="hidden"/>
                                      </p:to>
                                    </p:set>
                                  </p:childTnLst>
                                </p:cTn>
                              </p:par>
                              <p:par>
                                <p:cTn id="17" presetID="42" presetClass="path" presetSubtype="0" accel="50000" decel="50000" fill="hold" grpId="0" nodeType="withEffect">
                                  <p:stCondLst>
                                    <p:cond delay="0"/>
                                  </p:stCondLst>
                                  <p:childTnLst>
                                    <p:animMotion origin="layout" path="M -4.79167E-6 0 L 0.25235 0.20579 " pathEditMode="relative" rAng="0" ptsTypes="AA">
                                      <p:cBhvr>
                                        <p:cTn id="18" dur="2000" fill="hold"/>
                                        <p:tgtEl>
                                          <p:spTgt spid="36"/>
                                        </p:tgtEl>
                                        <p:attrNameLst>
                                          <p:attrName>ppt_x</p:attrName>
                                          <p:attrName>ppt_y</p:attrName>
                                        </p:attrNameLst>
                                      </p:cBhvr>
                                      <p:rCtr x="12617" y="10278"/>
                                    </p:animMotion>
                                  </p:childTnLst>
                                </p:cTn>
                              </p:par>
                              <p:par>
                                <p:cTn id="19" presetID="42" presetClass="path" presetSubtype="0" accel="50000" decel="50000" fill="hold" grpId="0" nodeType="withEffect">
                                  <p:stCondLst>
                                    <p:cond delay="0"/>
                                  </p:stCondLst>
                                  <p:childTnLst>
                                    <p:animMotion origin="layout" path="M 1.875E-6 2.59259E-6 L 0.17265 -0.19537 " pathEditMode="relative" rAng="0" ptsTypes="AA">
                                      <p:cBhvr>
                                        <p:cTn id="20" dur="2000" fill="hold"/>
                                        <p:tgtEl>
                                          <p:spTgt spid="31"/>
                                        </p:tgtEl>
                                        <p:attrNameLst>
                                          <p:attrName>ppt_x</p:attrName>
                                          <p:attrName>ppt_y</p:attrName>
                                        </p:attrNameLst>
                                      </p:cBhvr>
                                      <p:rCtr x="8633" y="-9769"/>
                                    </p:animMotion>
                                  </p:childTnLst>
                                </p:cTn>
                              </p:par>
                              <p:par>
                                <p:cTn id="21" presetID="42" presetClass="path" presetSubtype="0" accel="50000" decel="50000" fill="hold" grpId="0" nodeType="withEffect">
                                  <p:stCondLst>
                                    <p:cond delay="0"/>
                                  </p:stCondLst>
                                  <p:childTnLst>
                                    <p:animMotion origin="layout" path="M 1.04167E-6 1.11111E-6 L 0.03607 0.2044 " pathEditMode="relative" rAng="0" ptsTypes="AA">
                                      <p:cBhvr>
                                        <p:cTn id="22" dur="2000" fill="hold"/>
                                        <p:tgtEl>
                                          <p:spTgt spid="22"/>
                                        </p:tgtEl>
                                        <p:attrNameLst>
                                          <p:attrName>ppt_x</p:attrName>
                                          <p:attrName>ppt_y</p:attrName>
                                        </p:attrNameLst>
                                      </p:cBhvr>
                                      <p:rCtr x="1797" y="10208"/>
                                    </p:animMotion>
                                  </p:childTnLst>
                                </p:cTn>
                              </p:par>
                              <p:par>
                                <p:cTn id="23" presetID="10" presetClass="exit" presetSubtype="0" fill="hold" grpId="1" nodeType="withEffect">
                                  <p:stCondLst>
                                    <p:cond delay="0"/>
                                  </p:stCondLst>
                                  <p:childTnLst>
                                    <p:animEffect transition="out" filter="fade">
                                      <p:cBhvr>
                                        <p:cTn id="24" dur="500"/>
                                        <p:tgtEl>
                                          <p:spTgt spid="43"/>
                                        </p:tgtEl>
                                      </p:cBhvr>
                                    </p:animEffect>
                                    <p:set>
                                      <p:cBhvr>
                                        <p:cTn id="25" dur="1" fill="hold">
                                          <p:stCondLst>
                                            <p:cond delay="499"/>
                                          </p:stCondLst>
                                        </p:cTn>
                                        <p:tgtEl>
                                          <p:spTgt spid="43"/>
                                        </p:tgtEl>
                                        <p:attrNameLst>
                                          <p:attrName>style.visibility</p:attrName>
                                        </p:attrNameLst>
                                      </p:cBhvr>
                                      <p:to>
                                        <p:strVal val="hidden"/>
                                      </p:to>
                                    </p:set>
                                  </p:childTnLst>
                                </p:cTn>
                              </p:par>
                            </p:childTnLst>
                          </p:cTn>
                        </p:par>
                        <p:par>
                          <p:cTn id="26" fill="hold">
                            <p:stCondLst>
                              <p:cond delay="2500"/>
                            </p:stCondLst>
                            <p:childTnLst>
                              <p:par>
                                <p:cTn id="27" presetID="26" presetClass="emph" presetSubtype="0" fill="hold" grpId="1" nodeType="afterEffect">
                                  <p:stCondLst>
                                    <p:cond delay="0"/>
                                  </p:stCondLst>
                                  <p:childTnLst>
                                    <p:animEffect transition="out" filter="fade">
                                      <p:cBhvr>
                                        <p:cTn id="28" dur="500" tmFilter="0, 0; .2, .5; .8, .5; 1, 0"/>
                                        <p:tgtEl>
                                          <p:spTgt spid="36"/>
                                        </p:tgtEl>
                                      </p:cBhvr>
                                    </p:animEffect>
                                    <p:animScale>
                                      <p:cBhvr>
                                        <p:cTn id="29" dur="250" autoRev="1" fill="hold"/>
                                        <p:tgtEl>
                                          <p:spTgt spid="36"/>
                                        </p:tgtEl>
                                      </p:cBhvr>
                                      <p:by x="105000" y="105000"/>
                                    </p:animScale>
                                  </p:childTnLst>
                                </p:cTn>
                              </p:par>
                              <p:par>
                                <p:cTn id="30" presetID="26" presetClass="emph" presetSubtype="0" fill="hold" grpId="1" nodeType="withEffect">
                                  <p:stCondLst>
                                    <p:cond delay="0"/>
                                  </p:stCondLst>
                                  <p:childTnLst>
                                    <p:animEffect transition="out" filter="fade">
                                      <p:cBhvr>
                                        <p:cTn id="31" dur="500" tmFilter="0, 0; .2, .5; .8, .5; 1, 0"/>
                                        <p:tgtEl>
                                          <p:spTgt spid="31"/>
                                        </p:tgtEl>
                                      </p:cBhvr>
                                    </p:animEffect>
                                    <p:animScale>
                                      <p:cBhvr>
                                        <p:cTn id="32" dur="250" autoRev="1" fill="hold"/>
                                        <p:tgtEl>
                                          <p:spTgt spid="31"/>
                                        </p:tgtEl>
                                      </p:cBhvr>
                                      <p:by x="105000" y="105000"/>
                                    </p:animScale>
                                  </p:childTnLst>
                                </p:cTn>
                              </p:par>
                              <p:par>
                                <p:cTn id="33" presetID="26" presetClass="emph" presetSubtype="0" fill="hold" grpId="1" nodeType="withEffect">
                                  <p:stCondLst>
                                    <p:cond delay="0"/>
                                  </p:stCondLst>
                                  <p:childTnLst>
                                    <p:animEffect transition="out" filter="fade">
                                      <p:cBhvr>
                                        <p:cTn id="34" dur="500" tmFilter="0, 0; .2, .5; .8, .5; 1, 0"/>
                                        <p:tgtEl>
                                          <p:spTgt spid="22"/>
                                        </p:tgtEl>
                                      </p:cBhvr>
                                    </p:animEffect>
                                    <p:animScale>
                                      <p:cBhvr>
                                        <p:cTn id="35" dur="250" autoRev="1" fill="hold"/>
                                        <p:tgtEl>
                                          <p:spTgt spid="2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2" grpId="0" animBg="1"/>
      <p:bldP spid="22" grpId="1" animBg="1"/>
      <p:bldP spid="31" grpId="0" animBg="1"/>
      <p:bldP spid="31" grpId="1" animBg="1"/>
      <p:bldP spid="36" grpId="0" animBg="1"/>
      <p:bldP spid="36" grpId="1" animBg="1"/>
      <p:bldP spid="42" grpId="0" animBg="1"/>
      <p:bldP spid="42" grpId="1" animBg="1"/>
      <p:bldP spid="43" grpId="0"/>
      <p:bldP spid="43"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E7E6E6"/>
                </a:solidFill>
              </a:rPr>
              <a:t>Microsoft Azure Service Fabric</a:t>
            </a:r>
            <a:br>
              <a:rPr lang="en-US" dirty="0">
                <a:solidFill>
                  <a:srgbClr val="E7E6E6"/>
                </a:solidFill>
              </a:rPr>
            </a:br>
            <a:r>
              <a:rPr lang="en-US" sz="2745" dirty="0">
                <a:solidFill>
                  <a:srgbClr val="E7E6E6"/>
                </a:solidFill>
              </a:rPr>
              <a:t>A platform for reliable, hyperscale, microservice-based applications</a:t>
            </a:r>
          </a:p>
        </p:txBody>
      </p:sp>
      <p:sp>
        <p:nvSpPr>
          <p:cNvPr id="356" name="Right Arrow 355"/>
          <p:cNvSpPr/>
          <p:nvPr/>
        </p:nvSpPr>
        <p:spPr>
          <a:xfrm rot="5400000">
            <a:off x="1515774" y="3380874"/>
            <a:ext cx="655388" cy="747072"/>
          </a:xfrm>
          <a:prstGeom prst="rightArrow">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57" name="Right Arrow 356"/>
          <p:cNvSpPr/>
          <p:nvPr/>
        </p:nvSpPr>
        <p:spPr>
          <a:xfrm rot="5400000">
            <a:off x="5571668" y="3357011"/>
            <a:ext cx="692586" cy="790579"/>
          </a:xfrm>
          <a:prstGeom prst="rightArrow">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58" name="Right Arrow 357"/>
          <p:cNvSpPr/>
          <p:nvPr/>
        </p:nvSpPr>
        <p:spPr>
          <a:xfrm rot="5400000">
            <a:off x="9886612" y="3377910"/>
            <a:ext cx="654670" cy="728256"/>
          </a:xfrm>
          <a:prstGeom prst="rightArrow">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55" name="Hexagon 654"/>
          <p:cNvSpPr/>
          <p:nvPr/>
        </p:nvSpPr>
        <p:spPr>
          <a:xfrm>
            <a:off x="523385" y="2372338"/>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56" name="Hexagon 655"/>
          <p:cNvSpPr/>
          <p:nvPr/>
        </p:nvSpPr>
        <p:spPr>
          <a:xfrm>
            <a:off x="973382" y="2372338"/>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57" name="Hexagon 656"/>
          <p:cNvSpPr/>
          <p:nvPr/>
        </p:nvSpPr>
        <p:spPr>
          <a:xfrm>
            <a:off x="1425816" y="2372338"/>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58" name="Hexagon 657"/>
          <p:cNvSpPr/>
          <p:nvPr/>
        </p:nvSpPr>
        <p:spPr>
          <a:xfrm>
            <a:off x="1875812" y="2372338"/>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59" name="Hexagon 658"/>
          <p:cNvSpPr/>
          <p:nvPr/>
        </p:nvSpPr>
        <p:spPr>
          <a:xfrm>
            <a:off x="2329409" y="2372338"/>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0" name="Hexagon 659"/>
          <p:cNvSpPr/>
          <p:nvPr/>
        </p:nvSpPr>
        <p:spPr>
          <a:xfrm>
            <a:off x="2775806" y="2372338"/>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1" name="Hexagon 660"/>
          <p:cNvSpPr/>
          <p:nvPr/>
        </p:nvSpPr>
        <p:spPr>
          <a:xfrm>
            <a:off x="3224640" y="2372338"/>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2" name="Hexagon 661"/>
          <p:cNvSpPr/>
          <p:nvPr/>
        </p:nvSpPr>
        <p:spPr>
          <a:xfrm>
            <a:off x="3683448" y="2372338"/>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3" name="Hexagon 662"/>
          <p:cNvSpPr/>
          <p:nvPr/>
        </p:nvSpPr>
        <p:spPr>
          <a:xfrm>
            <a:off x="4136226" y="2373633"/>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4" name="Hexagon 663"/>
          <p:cNvSpPr/>
          <p:nvPr/>
        </p:nvSpPr>
        <p:spPr>
          <a:xfrm>
            <a:off x="4586223" y="2373633"/>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5" name="Hexagon 664"/>
          <p:cNvSpPr/>
          <p:nvPr/>
        </p:nvSpPr>
        <p:spPr>
          <a:xfrm>
            <a:off x="5038657" y="2373633"/>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6" name="Hexagon 665"/>
          <p:cNvSpPr/>
          <p:nvPr/>
        </p:nvSpPr>
        <p:spPr>
          <a:xfrm>
            <a:off x="5488653" y="2373633"/>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7" name="Hexagon 666"/>
          <p:cNvSpPr/>
          <p:nvPr/>
        </p:nvSpPr>
        <p:spPr>
          <a:xfrm>
            <a:off x="5938650" y="2373633"/>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8" name="Hexagon 667"/>
          <p:cNvSpPr/>
          <p:nvPr/>
        </p:nvSpPr>
        <p:spPr>
          <a:xfrm>
            <a:off x="6391484" y="2373633"/>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69" name="Hexagon 668"/>
          <p:cNvSpPr/>
          <p:nvPr/>
        </p:nvSpPr>
        <p:spPr>
          <a:xfrm>
            <a:off x="6843918" y="2373633"/>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0" name="Hexagon 669"/>
          <p:cNvSpPr/>
          <p:nvPr/>
        </p:nvSpPr>
        <p:spPr>
          <a:xfrm>
            <a:off x="7293914" y="2373633"/>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1" name="Hexagon 670"/>
          <p:cNvSpPr/>
          <p:nvPr/>
        </p:nvSpPr>
        <p:spPr>
          <a:xfrm>
            <a:off x="7749085" y="2377107"/>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2" name="Hexagon 671"/>
          <p:cNvSpPr/>
          <p:nvPr/>
        </p:nvSpPr>
        <p:spPr>
          <a:xfrm>
            <a:off x="8199544" y="2377107"/>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3" name="Hexagon 672"/>
          <p:cNvSpPr/>
          <p:nvPr/>
        </p:nvSpPr>
        <p:spPr>
          <a:xfrm>
            <a:off x="8644016" y="2377107"/>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4" name="Hexagon 673"/>
          <p:cNvSpPr/>
          <p:nvPr/>
        </p:nvSpPr>
        <p:spPr>
          <a:xfrm>
            <a:off x="9094012" y="2377107"/>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5" name="Hexagon 674"/>
          <p:cNvSpPr/>
          <p:nvPr/>
        </p:nvSpPr>
        <p:spPr>
          <a:xfrm>
            <a:off x="9545321" y="2377107"/>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6" name="Hexagon 675"/>
          <p:cNvSpPr/>
          <p:nvPr/>
        </p:nvSpPr>
        <p:spPr>
          <a:xfrm>
            <a:off x="9998155" y="2377107"/>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7" name="Hexagon 676"/>
          <p:cNvSpPr/>
          <p:nvPr/>
        </p:nvSpPr>
        <p:spPr>
          <a:xfrm>
            <a:off x="10446988" y="2377107"/>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8" name="Hexagon 677"/>
          <p:cNvSpPr/>
          <p:nvPr/>
        </p:nvSpPr>
        <p:spPr>
          <a:xfrm>
            <a:off x="10899822" y="2377107"/>
            <a:ext cx="269510" cy="243116"/>
          </a:xfrm>
          <a:prstGeom prst="hexagon">
            <a:avLst/>
          </a:prstGeom>
          <a:solidFill>
            <a:srgbClr val="662E93"/>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79" name="Rectangle 678"/>
          <p:cNvSpPr/>
          <p:nvPr/>
        </p:nvSpPr>
        <p:spPr>
          <a:xfrm>
            <a:off x="507142" y="2491737"/>
            <a:ext cx="10884543" cy="1024642"/>
          </a:xfrm>
          <a:prstGeom prst="rect">
            <a:avLst/>
          </a:prstGeom>
          <a:solidFill>
            <a:srgbClr val="662E93"/>
          </a:solidFill>
          <a:ln w="12700" cap="flat" cmpd="sng" algn="ctr">
            <a:noFill/>
            <a:prstDash val="solid"/>
            <a:miter lim="800000"/>
          </a:ln>
          <a:effectLst/>
        </p:spPr>
        <p:txBody>
          <a:bodyPr rtlCol="0" anchor="ctr"/>
          <a:lstStyle/>
          <a:p>
            <a:pPr algn="ctr" defTabSz="896386">
              <a:defRPr/>
            </a:pPr>
            <a:endParaRPr lang="en-US" sz="1765" b="1" kern="0" dirty="0">
              <a:solidFill>
                <a:srgbClr val="E7E6E6"/>
              </a:solidFill>
            </a:endParaRPr>
          </a:p>
        </p:txBody>
      </p:sp>
      <p:sp>
        <p:nvSpPr>
          <p:cNvPr id="680" name="TextBox 679"/>
          <p:cNvSpPr txBox="1"/>
          <p:nvPr/>
        </p:nvSpPr>
        <p:spPr>
          <a:xfrm>
            <a:off x="4976591" y="2486212"/>
            <a:ext cx="2271728" cy="512935"/>
          </a:xfrm>
          <a:prstGeom prst="rect">
            <a:avLst/>
          </a:prstGeom>
          <a:noFill/>
        </p:spPr>
        <p:txBody>
          <a:bodyPr wrap="square" rtlCol="0">
            <a:spAutoFit/>
          </a:bodyPr>
          <a:lstStyle/>
          <a:p>
            <a:pPr defTabSz="896386"/>
            <a:r>
              <a:rPr lang="en-US" sz="2745" b="1" dirty="0">
                <a:solidFill>
                  <a:srgbClr val="E7E6E6"/>
                </a:solidFill>
              </a:rPr>
              <a:t>Service Fabric</a:t>
            </a:r>
          </a:p>
        </p:txBody>
      </p:sp>
      <p:sp>
        <p:nvSpPr>
          <p:cNvPr id="689" name="TextBox 688"/>
          <p:cNvSpPr txBox="1"/>
          <p:nvPr/>
        </p:nvSpPr>
        <p:spPr>
          <a:xfrm>
            <a:off x="589548" y="2606886"/>
            <a:ext cx="1204105" cy="271554"/>
          </a:xfrm>
          <a:prstGeom prst="rect">
            <a:avLst/>
          </a:prstGeom>
          <a:noFill/>
        </p:spPr>
        <p:txBody>
          <a:bodyPr wrap="square" rtlCol="0">
            <a:spAutoFit/>
          </a:bodyPr>
          <a:lstStyle/>
          <a:p>
            <a:pPr defTabSz="896386"/>
            <a:r>
              <a:rPr lang="en-US" sz="1176" b="1" dirty="0">
                <a:solidFill>
                  <a:srgbClr val="E7E6E6"/>
                </a:solidFill>
              </a:rPr>
              <a:t>High Availability</a:t>
            </a:r>
          </a:p>
        </p:txBody>
      </p:sp>
      <p:sp>
        <p:nvSpPr>
          <p:cNvPr id="690" name="TextBox 689"/>
          <p:cNvSpPr txBox="1"/>
          <p:nvPr/>
        </p:nvSpPr>
        <p:spPr>
          <a:xfrm>
            <a:off x="2013980" y="3206656"/>
            <a:ext cx="1160098" cy="271554"/>
          </a:xfrm>
          <a:prstGeom prst="rect">
            <a:avLst/>
          </a:prstGeom>
          <a:noFill/>
        </p:spPr>
        <p:txBody>
          <a:bodyPr wrap="square" rtlCol="0">
            <a:spAutoFit/>
          </a:bodyPr>
          <a:lstStyle/>
          <a:p>
            <a:pPr defTabSz="896386"/>
            <a:r>
              <a:rPr lang="en-US" sz="1176" b="1" dirty="0">
                <a:solidFill>
                  <a:srgbClr val="E7E6E6"/>
                </a:solidFill>
              </a:rPr>
              <a:t>Hyper-Scale</a:t>
            </a:r>
          </a:p>
        </p:txBody>
      </p:sp>
      <p:sp>
        <p:nvSpPr>
          <p:cNvPr id="691" name="TextBox 690"/>
          <p:cNvSpPr txBox="1"/>
          <p:nvPr/>
        </p:nvSpPr>
        <p:spPr>
          <a:xfrm>
            <a:off x="1966165" y="2642553"/>
            <a:ext cx="1376294" cy="271554"/>
          </a:xfrm>
          <a:prstGeom prst="rect">
            <a:avLst/>
          </a:prstGeom>
          <a:noFill/>
        </p:spPr>
        <p:txBody>
          <a:bodyPr wrap="square" rtlCol="0">
            <a:spAutoFit/>
          </a:bodyPr>
          <a:lstStyle/>
          <a:p>
            <a:pPr defTabSz="896386"/>
            <a:r>
              <a:rPr lang="en-US" sz="1176" b="1" dirty="0">
                <a:solidFill>
                  <a:srgbClr val="E7E6E6"/>
                </a:solidFill>
              </a:rPr>
              <a:t>Hybrid Operations</a:t>
            </a:r>
          </a:p>
        </p:txBody>
      </p:sp>
      <p:sp>
        <p:nvSpPr>
          <p:cNvPr id="692" name="TextBox 691"/>
          <p:cNvSpPr txBox="1"/>
          <p:nvPr/>
        </p:nvSpPr>
        <p:spPr>
          <a:xfrm>
            <a:off x="2515531" y="2948643"/>
            <a:ext cx="1053656" cy="271554"/>
          </a:xfrm>
          <a:prstGeom prst="rect">
            <a:avLst/>
          </a:prstGeom>
          <a:noFill/>
        </p:spPr>
        <p:txBody>
          <a:bodyPr wrap="square" rtlCol="0">
            <a:spAutoFit/>
          </a:bodyPr>
          <a:lstStyle/>
          <a:p>
            <a:pPr defTabSz="896386"/>
            <a:r>
              <a:rPr lang="en-US" sz="1176" b="1" dirty="0">
                <a:solidFill>
                  <a:srgbClr val="E7E6E6"/>
                </a:solidFill>
              </a:rPr>
              <a:t>High Density</a:t>
            </a:r>
          </a:p>
        </p:txBody>
      </p:sp>
      <p:grpSp>
        <p:nvGrpSpPr>
          <p:cNvPr id="5" name="Group 4"/>
          <p:cNvGrpSpPr/>
          <p:nvPr/>
        </p:nvGrpSpPr>
        <p:grpSpPr>
          <a:xfrm>
            <a:off x="524029" y="1813946"/>
            <a:ext cx="10867656" cy="642028"/>
            <a:chOff x="534536" y="1849823"/>
            <a:chExt cx="11085575" cy="654902"/>
          </a:xfrm>
        </p:grpSpPr>
        <p:sp>
          <p:nvSpPr>
            <p:cNvPr id="370" name="Hexagon 369"/>
            <p:cNvSpPr/>
            <p:nvPr/>
          </p:nvSpPr>
          <p:spPr>
            <a:xfrm>
              <a:off x="534536" y="185305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71" name="Hexagon 370"/>
            <p:cNvSpPr/>
            <p:nvPr/>
          </p:nvSpPr>
          <p:spPr>
            <a:xfrm>
              <a:off x="765473" y="198413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72" name="Hexagon 371"/>
            <p:cNvSpPr/>
            <p:nvPr/>
          </p:nvSpPr>
          <p:spPr>
            <a:xfrm>
              <a:off x="534536" y="211977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73" name="Hexagon 372"/>
            <p:cNvSpPr/>
            <p:nvPr/>
          </p:nvSpPr>
          <p:spPr>
            <a:xfrm>
              <a:off x="765473" y="225086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374" name="Straight Connector 373"/>
            <p:cNvCxnSpPr/>
            <p:nvPr/>
          </p:nvCxnSpPr>
          <p:spPr>
            <a:xfrm>
              <a:off x="671993" y="2243771"/>
              <a:ext cx="230937" cy="135637"/>
            </a:xfrm>
            <a:prstGeom prst="line">
              <a:avLst/>
            </a:prstGeom>
            <a:noFill/>
            <a:ln w="6350" cap="flat" cmpd="sng" algn="ctr">
              <a:solidFill>
                <a:srgbClr val="5B9BD5"/>
              </a:solidFill>
              <a:prstDash val="solid"/>
              <a:miter lim="800000"/>
            </a:ln>
            <a:effectLst/>
          </p:spPr>
        </p:cxnSp>
        <p:cxnSp>
          <p:nvCxnSpPr>
            <p:cNvPr id="375" name="Straight Connector 374"/>
            <p:cNvCxnSpPr/>
            <p:nvPr/>
          </p:nvCxnSpPr>
          <p:spPr>
            <a:xfrm>
              <a:off x="671993" y="1972496"/>
              <a:ext cx="230937" cy="135637"/>
            </a:xfrm>
            <a:prstGeom prst="line">
              <a:avLst/>
            </a:prstGeom>
            <a:noFill/>
            <a:ln w="6350" cap="flat" cmpd="sng" algn="ctr">
              <a:solidFill>
                <a:srgbClr val="5B9BD5"/>
              </a:solidFill>
              <a:prstDash val="solid"/>
              <a:miter lim="800000"/>
            </a:ln>
            <a:effectLst/>
          </p:spPr>
        </p:cxnSp>
        <p:cxnSp>
          <p:nvCxnSpPr>
            <p:cNvPr id="376" name="Straight Connector 375"/>
            <p:cNvCxnSpPr/>
            <p:nvPr/>
          </p:nvCxnSpPr>
          <p:spPr>
            <a:xfrm>
              <a:off x="899173" y="2102313"/>
              <a:ext cx="230937" cy="135637"/>
            </a:xfrm>
            <a:prstGeom prst="line">
              <a:avLst/>
            </a:prstGeom>
            <a:noFill/>
            <a:ln w="6350" cap="flat" cmpd="sng" algn="ctr">
              <a:solidFill>
                <a:srgbClr val="5B9BD5"/>
              </a:solidFill>
              <a:prstDash val="solid"/>
              <a:miter lim="800000"/>
            </a:ln>
            <a:effectLst/>
          </p:spPr>
        </p:cxnSp>
        <p:cxnSp>
          <p:nvCxnSpPr>
            <p:cNvPr id="377" name="Straight Connector 376"/>
            <p:cNvCxnSpPr/>
            <p:nvPr/>
          </p:nvCxnSpPr>
          <p:spPr>
            <a:xfrm flipH="1">
              <a:off x="899173" y="2243771"/>
              <a:ext cx="230937" cy="135637"/>
            </a:xfrm>
            <a:prstGeom prst="line">
              <a:avLst/>
            </a:prstGeom>
            <a:noFill/>
            <a:ln w="6350" cap="flat" cmpd="sng" algn="ctr">
              <a:solidFill>
                <a:srgbClr val="5B9BD5"/>
              </a:solidFill>
              <a:prstDash val="solid"/>
              <a:miter lim="800000"/>
            </a:ln>
            <a:effectLst/>
          </p:spPr>
        </p:cxnSp>
        <p:cxnSp>
          <p:nvCxnSpPr>
            <p:cNvPr id="378" name="Straight Connector 377"/>
            <p:cNvCxnSpPr/>
            <p:nvPr/>
          </p:nvCxnSpPr>
          <p:spPr>
            <a:xfrm>
              <a:off x="899174" y="2113954"/>
              <a:ext cx="33" cy="268599"/>
            </a:xfrm>
            <a:prstGeom prst="line">
              <a:avLst/>
            </a:prstGeom>
            <a:noFill/>
            <a:ln w="6350" cap="flat" cmpd="sng" algn="ctr">
              <a:solidFill>
                <a:srgbClr val="5B9BD5"/>
              </a:solidFill>
              <a:prstDash val="solid"/>
              <a:miter lim="800000"/>
            </a:ln>
            <a:effectLst/>
          </p:spPr>
        </p:cxnSp>
        <p:cxnSp>
          <p:nvCxnSpPr>
            <p:cNvPr id="379" name="Straight Connector 378"/>
            <p:cNvCxnSpPr/>
            <p:nvPr/>
          </p:nvCxnSpPr>
          <p:spPr>
            <a:xfrm flipV="1">
              <a:off x="668270" y="2108133"/>
              <a:ext cx="230903" cy="129817"/>
            </a:xfrm>
            <a:prstGeom prst="line">
              <a:avLst/>
            </a:prstGeom>
            <a:noFill/>
            <a:ln w="6350" cap="flat" cmpd="sng" algn="ctr">
              <a:solidFill>
                <a:srgbClr val="5B9BD5"/>
              </a:solidFill>
              <a:prstDash val="solid"/>
              <a:miter lim="800000"/>
            </a:ln>
            <a:effectLst/>
          </p:spPr>
        </p:cxnSp>
        <p:cxnSp>
          <p:nvCxnSpPr>
            <p:cNvPr id="380" name="Straight Connector 379"/>
            <p:cNvCxnSpPr/>
            <p:nvPr/>
          </p:nvCxnSpPr>
          <p:spPr>
            <a:xfrm flipV="1">
              <a:off x="899173" y="1966675"/>
              <a:ext cx="230937" cy="147278"/>
            </a:xfrm>
            <a:prstGeom prst="line">
              <a:avLst/>
            </a:prstGeom>
            <a:noFill/>
            <a:ln w="6350" cap="flat" cmpd="sng" algn="ctr">
              <a:solidFill>
                <a:srgbClr val="5B9BD5"/>
              </a:solidFill>
              <a:prstDash val="solid"/>
              <a:miter lim="800000"/>
            </a:ln>
            <a:effectLst/>
          </p:spPr>
        </p:cxnSp>
        <p:cxnSp>
          <p:nvCxnSpPr>
            <p:cNvPr id="381" name="Straight Connector 380"/>
            <p:cNvCxnSpPr/>
            <p:nvPr/>
          </p:nvCxnSpPr>
          <p:spPr>
            <a:xfrm>
              <a:off x="671976" y="1997116"/>
              <a:ext cx="33" cy="268599"/>
            </a:xfrm>
            <a:prstGeom prst="line">
              <a:avLst/>
            </a:prstGeom>
            <a:noFill/>
            <a:ln w="6350" cap="flat" cmpd="sng" algn="ctr">
              <a:solidFill>
                <a:srgbClr val="5B9BD5"/>
              </a:solidFill>
              <a:prstDash val="solid"/>
              <a:miter lim="800000"/>
            </a:ln>
            <a:effectLst/>
          </p:spPr>
        </p:cxnSp>
        <p:sp>
          <p:nvSpPr>
            <p:cNvPr id="382" name="Hexagon 381"/>
            <p:cNvSpPr/>
            <p:nvPr/>
          </p:nvSpPr>
          <p:spPr>
            <a:xfrm>
              <a:off x="993556" y="185305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83" name="Hexagon 382"/>
            <p:cNvSpPr/>
            <p:nvPr/>
          </p:nvSpPr>
          <p:spPr>
            <a:xfrm>
              <a:off x="1224493" y="198413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84" name="Hexagon 383"/>
            <p:cNvSpPr/>
            <p:nvPr/>
          </p:nvSpPr>
          <p:spPr>
            <a:xfrm>
              <a:off x="993556" y="211977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85" name="Hexagon 384"/>
            <p:cNvSpPr/>
            <p:nvPr/>
          </p:nvSpPr>
          <p:spPr>
            <a:xfrm>
              <a:off x="1224493" y="225086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386" name="Straight Connector 385"/>
            <p:cNvCxnSpPr/>
            <p:nvPr/>
          </p:nvCxnSpPr>
          <p:spPr>
            <a:xfrm>
              <a:off x="1131013" y="2243771"/>
              <a:ext cx="230937" cy="135637"/>
            </a:xfrm>
            <a:prstGeom prst="line">
              <a:avLst/>
            </a:prstGeom>
            <a:noFill/>
            <a:ln w="6350" cap="flat" cmpd="sng" algn="ctr">
              <a:solidFill>
                <a:srgbClr val="5B9BD5"/>
              </a:solidFill>
              <a:prstDash val="solid"/>
              <a:miter lim="800000"/>
            </a:ln>
            <a:effectLst/>
          </p:spPr>
        </p:cxnSp>
        <p:cxnSp>
          <p:nvCxnSpPr>
            <p:cNvPr id="387" name="Straight Connector 386"/>
            <p:cNvCxnSpPr/>
            <p:nvPr/>
          </p:nvCxnSpPr>
          <p:spPr>
            <a:xfrm>
              <a:off x="1131013" y="1977045"/>
              <a:ext cx="230937" cy="135637"/>
            </a:xfrm>
            <a:prstGeom prst="line">
              <a:avLst/>
            </a:prstGeom>
            <a:noFill/>
            <a:ln w="6350" cap="flat" cmpd="sng" algn="ctr">
              <a:solidFill>
                <a:srgbClr val="5B9BD5"/>
              </a:solidFill>
              <a:prstDash val="solid"/>
              <a:miter lim="800000"/>
            </a:ln>
            <a:effectLst/>
          </p:spPr>
        </p:cxnSp>
        <p:cxnSp>
          <p:nvCxnSpPr>
            <p:cNvPr id="388" name="Straight Connector 387"/>
            <p:cNvCxnSpPr/>
            <p:nvPr/>
          </p:nvCxnSpPr>
          <p:spPr>
            <a:xfrm>
              <a:off x="1358193" y="2102313"/>
              <a:ext cx="230937" cy="135637"/>
            </a:xfrm>
            <a:prstGeom prst="line">
              <a:avLst/>
            </a:prstGeom>
            <a:noFill/>
            <a:ln w="6350" cap="flat" cmpd="sng" algn="ctr">
              <a:solidFill>
                <a:srgbClr val="5B9BD5"/>
              </a:solidFill>
              <a:prstDash val="solid"/>
              <a:miter lim="800000"/>
            </a:ln>
            <a:effectLst/>
          </p:spPr>
        </p:cxnSp>
        <p:cxnSp>
          <p:nvCxnSpPr>
            <p:cNvPr id="389" name="Straight Connector 388"/>
            <p:cNvCxnSpPr/>
            <p:nvPr/>
          </p:nvCxnSpPr>
          <p:spPr>
            <a:xfrm flipH="1">
              <a:off x="1358193" y="2243771"/>
              <a:ext cx="230937" cy="135637"/>
            </a:xfrm>
            <a:prstGeom prst="line">
              <a:avLst/>
            </a:prstGeom>
            <a:noFill/>
            <a:ln w="6350" cap="flat" cmpd="sng" algn="ctr">
              <a:solidFill>
                <a:srgbClr val="5B9BD5"/>
              </a:solidFill>
              <a:prstDash val="solid"/>
              <a:miter lim="800000"/>
            </a:ln>
            <a:effectLst/>
          </p:spPr>
        </p:cxnSp>
        <p:cxnSp>
          <p:nvCxnSpPr>
            <p:cNvPr id="390" name="Straight Connector 389"/>
            <p:cNvCxnSpPr/>
            <p:nvPr/>
          </p:nvCxnSpPr>
          <p:spPr>
            <a:xfrm>
              <a:off x="1358194" y="2113954"/>
              <a:ext cx="33" cy="268599"/>
            </a:xfrm>
            <a:prstGeom prst="line">
              <a:avLst/>
            </a:prstGeom>
            <a:noFill/>
            <a:ln w="6350" cap="flat" cmpd="sng" algn="ctr">
              <a:solidFill>
                <a:srgbClr val="5B9BD5"/>
              </a:solidFill>
              <a:prstDash val="solid"/>
              <a:miter lim="800000"/>
            </a:ln>
            <a:effectLst/>
          </p:spPr>
        </p:cxnSp>
        <p:cxnSp>
          <p:nvCxnSpPr>
            <p:cNvPr id="391" name="Straight Connector 390"/>
            <p:cNvCxnSpPr/>
            <p:nvPr/>
          </p:nvCxnSpPr>
          <p:spPr>
            <a:xfrm flipV="1">
              <a:off x="1127290" y="2108133"/>
              <a:ext cx="230903" cy="129817"/>
            </a:xfrm>
            <a:prstGeom prst="line">
              <a:avLst/>
            </a:prstGeom>
            <a:noFill/>
            <a:ln w="6350" cap="flat" cmpd="sng" algn="ctr">
              <a:solidFill>
                <a:srgbClr val="5B9BD5"/>
              </a:solidFill>
              <a:prstDash val="solid"/>
              <a:miter lim="800000"/>
            </a:ln>
            <a:effectLst/>
          </p:spPr>
        </p:cxnSp>
        <p:cxnSp>
          <p:nvCxnSpPr>
            <p:cNvPr id="392" name="Straight Connector 391"/>
            <p:cNvCxnSpPr/>
            <p:nvPr/>
          </p:nvCxnSpPr>
          <p:spPr>
            <a:xfrm flipV="1">
              <a:off x="1358193" y="1966675"/>
              <a:ext cx="230937" cy="147278"/>
            </a:xfrm>
            <a:prstGeom prst="line">
              <a:avLst/>
            </a:prstGeom>
            <a:noFill/>
            <a:ln w="6350" cap="flat" cmpd="sng" algn="ctr">
              <a:solidFill>
                <a:srgbClr val="5B9BD5"/>
              </a:solidFill>
              <a:prstDash val="solid"/>
              <a:miter lim="800000"/>
            </a:ln>
            <a:effectLst/>
          </p:spPr>
        </p:cxnSp>
        <p:cxnSp>
          <p:nvCxnSpPr>
            <p:cNvPr id="393" name="Straight Connector 392"/>
            <p:cNvCxnSpPr/>
            <p:nvPr/>
          </p:nvCxnSpPr>
          <p:spPr>
            <a:xfrm>
              <a:off x="1130996" y="1997116"/>
              <a:ext cx="33" cy="268599"/>
            </a:xfrm>
            <a:prstGeom prst="line">
              <a:avLst/>
            </a:prstGeom>
            <a:noFill/>
            <a:ln w="6350" cap="flat" cmpd="sng" algn="ctr">
              <a:solidFill>
                <a:srgbClr val="5B9BD5"/>
              </a:solidFill>
              <a:prstDash val="solid"/>
              <a:miter lim="800000"/>
            </a:ln>
            <a:effectLst/>
          </p:spPr>
        </p:cxnSp>
        <p:sp>
          <p:nvSpPr>
            <p:cNvPr id="394" name="Hexagon 393"/>
            <p:cNvSpPr/>
            <p:nvPr/>
          </p:nvSpPr>
          <p:spPr>
            <a:xfrm>
              <a:off x="1455062" y="185305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95" name="Hexagon 394"/>
            <p:cNvSpPr/>
            <p:nvPr/>
          </p:nvSpPr>
          <p:spPr>
            <a:xfrm>
              <a:off x="1685999" y="198413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96" name="Hexagon 395"/>
            <p:cNvSpPr/>
            <p:nvPr/>
          </p:nvSpPr>
          <p:spPr>
            <a:xfrm>
              <a:off x="1455062" y="211977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397" name="Hexagon 396"/>
            <p:cNvSpPr/>
            <p:nvPr/>
          </p:nvSpPr>
          <p:spPr>
            <a:xfrm>
              <a:off x="1685999" y="225086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398" name="Straight Connector 397"/>
            <p:cNvCxnSpPr/>
            <p:nvPr/>
          </p:nvCxnSpPr>
          <p:spPr>
            <a:xfrm>
              <a:off x="1592519" y="2243771"/>
              <a:ext cx="230937" cy="135637"/>
            </a:xfrm>
            <a:prstGeom prst="line">
              <a:avLst/>
            </a:prstGeom>
            <a:noFill/>
            <a:ln w="6350" cap="flat" cmpd="sng" algn="ctr">
              <a:solidFill>
                <a:srgbClr val="5B9BD5"/>
              </a:solidFill>
              <a:prstDash val="solid"/>
              <a:miter lim="800000"/>
            </a:ln>
            <a:effectLst/>
          </p:spPr>
        </p:cxnSp>
        <p:cxnSp>
          <p:nvCxnSpPr>
            <p:cNvPr id="399" name="Straight Connector 398"/>
            <p:cNvCxnSpPr/>
            <p:nvPr/>
          </p:nvCxnSpPr>
          <p:spPr>
            <a:xfrm>
              <a:off x="1592519" y="1972496"/>
              <a:ext cx="230937" cy="135637"/>
            </a:xfrm>
            <a:prstGeom prst="line">
              <a:avLst/>
            </a:prstGeom>
            <a:noFill/>
            <a:ln w="6350" cap="flat" cmpd="sng" algn="ctr">
              <a:solidFill>
                <a:srgbClr val="5B9BD5"/>
              </a:solidFill>
              <a:prstDash val="solid"/>
              <a:miter lim="800000"/>
            </a:ln>
            <a:effectLst/>
          </p:spPr>
        </p:cxnSp>
        <p:cxnSp>
          <p:nvCxnSpPr>
            <p:cNvPr id="400" name="Straight Connector 399"/>
            <p:cNvCxnSpPr/>
            <p:nvPr/>
          </p:nvCxnSpPr>
          <p:spPr>
            <a:xfrm>
              <a:off x="1819699" y="2102313"/>
              <a:ext cx="230937" cy="135637"/>
            </a:xfrm>
            <a:prstGeom prst="line">
              <a:avLst/>
            </a:prstGeom>
            <a:noFill/>
            <a:ln w="6350" cap="flat" cmpd="sng" algn="ctr">
              <a:solidFill>
                <a:srgbClr val="5B9BD5"/>
              </a:solidFill>
              <a:prstDash val="solid"/>
              <a:miter lim="800000"/>
            </a:ln>
            <a:effectLst/>
          </p:spPr>
        </p:cxnSp>
        <p:cxnSp>
          <p:nvCxnSpPr>
            <p:cNvPr id="401" name="Straight Connector 400"/>
            <p:cNvCxnSpPr/>
            <p:nvPr/>
          </p:nvCxnSpPr>
          <p:spPr>
            <a:xfrm flipH="1">
              <a:off x="1819699" y="2243771"/>
              <a:ext cx="230937" cy="135637"/>
            </a:xfrm>
            <a:prstGeom prst="line">
              <a:avLst/>
            </a:prstGeom>
            <a:noFill/>
            <a:ln w="6350" cap="flat" cmpd="sng" algn="ctr">
              <a:solidFill>
                <a:srgbClr val="5B9BD5"/>
              </a:solidFill>
              <a:prstDash val="solid"/>
              <a:miter lim="800000"/>
            </a:ln>
            <a:effectLst/>
          </p:spPr>
        </p:cxnSp>
        <p:cxnSp>
          <p:nvCxnSpPr>
            <p:cNvPr id="402" name="Straight Connector 401"/>
            <p:cNvCxnSpPr/>
            <p:nvPr/>
          </p:nvCxnSpPr>
          <p:spPr>
            <a:xfrm>
              <a:off x="1819700" y="2113954"/>
              <a:ext cx="33" cy="268599"/>
            </a:xfrm>
            <a:prstGeom prst="line">
              <a:avLst/>
            </a:prstGeom>
            <a:noFill/>
            <a:ln w="6350" cap="flat" cmpd="sng" algn="ctr">
              <a:solidFill>
                <a:srgbClr val="5B9BD5"/>
              </a:solidFill>
              <a:prstDash val="solid"/>
              <a:miter lim="800000"/>
            </a:ln>
            <a:effectLst/>
          </p:spPr>
        </p:cxnSp>
        <p:cxnSp>
          <p:nvCxnSpPr>
            <p:cNvPr id="403" name="Straight Connector 402"/>
            <p:cNvCxnSpPr/>
            <p:nvPr/>
          </p:nvCxnSpPr>
          <p:spPr>
            <a:xfrm flipV="1">
              <a:off x="1588796" y="2108133"/>
              <a:ext cx="230903" cy="129817"/>
            </a:xfrm>
            <a:prstGeom prst="line">
              <a:avLst/>
            </a:prstGeom>
            <a:noFill/>
            <a:ln w="6350" cap="flat" cmpd="sng" algn="ctr">
              <a:solidFill>
                <a:srgbClr val="5B9BD5"/>
              </a:solidFill>
              <a:prstDash val="solid"/>
              <a:miter lim="800000"/>
            </a:ln>
            <a:effectLst/>
          </p:spPr>
        </p:cxnSp>
        <p:cxnSp>
          <p:nvCxnSpPr>
            <p:cNvPr id="404" name="Straight Connector 403"/>
            <p:cNvCxnSpPr/>
            <p:nvPr/>
          </p:nvCxnSpPr>
          <p:spPr>
            <a:xfrm flipV="1">
              <a:off x="1819699" y="1966675"/>
              <a:ext cx="230937" cy="147278"/>
            </a:xfrm>
            <a:prstGeom prst="line">
              <a:avLst/>
            </a:prstGeom>
            <a:noFill/>
            <a:ln w="6350" cap="flat" cmpd="sng" algn="ctr">
              <a:solidFill>
                <a:srgbClr val="5B9BD5"/>
              </a:solidFill>
              <a:prstDash val="solid"/>
              <a:miter lim="800000"/>
            </a:ln>
            <a:effectLst/>
          </p:spPr>
        </p:cxnSp>
        <p:cxnSp>
          <p:nvCxnSpPr>
            <p:cNvPr id="405" name="Straight Connector 404"/>
            <p:cNvCxnSpPr/>
            <p:nvPr/>
          </p:nvCxnSpPr>
          <p:spPr>
            <a:xfrm>
              <a:off x="1592502" y="2001665"/>
              <a:ext cx="33" cy="268599"/>
            </a:xfrm>
            <a:prstGeom prst="line">
              <a:avLst/>
            </a:prstGeom>
            <a:noFill/>
            <a:ln w="6350" cap="flat" cmpd="sng" algn="ctr">
              <a:solidFill>
                <a:srgbClr val="5B9BD5"/>
              </a:solidFill>
              <a:prstDash val="solid"/>
              <a:miter lim="800000"/>
            </a:ln>
            <a:effectLst/>
          </p:spPr>
        </p:cxnSp>
        <p:sp>
          <p:nvSpPr>
            <p:cNvPr id="406" name="Hexagon 405"/>
            <p:cNvSpPr/>
            <p:nvPr/>
          </p:nvSpPr>
          <p:spPr>
            <a:xfrm>
              <a:off x="1914082" y="185305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07" name="Hexagon 406"/>
            <p:cNvSpPr/>
            <p:nvPr/>
          </p:nvSpPr>
          <p:spPr>
            <a:xfrm>
              <a:off x="2145019" y="198413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08" name="Hexagon 407"/>
            <p:cNvSpPr/>
            <p:nvPr/>
          </p:nvSpPr>
          <p:spPr>
            <a:xfrm>
              <a:off x="1914082" y="211977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09" name="Hexagon 408"/>
            <p:cNvSpPr/>
            <p:nvPr/>
          </p:nvSpPr>
          <p:spPr>
            <a:xfrm>
              <a:off x="2145019" y="225086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410" name="Straight Connector 409"/>
            <p:cNvCxnSpPr/>
            <p:nvPr/>
          </p:nvCxnSpPr>
          <p:spPr>
            <a:xfrm>
              <a:off x="2051539" y="2243771"/>
              <a:ext cx="230937" cy="135637"/>
            </a:xfrm>
            <a:prstGeom prst="line">
              <a:avLst/>
            </a:prstGeom>
            <a:noFill/>
            <a:ln w="6350" cap="flat" cmpd="sng" algn="ctr">
              <a:solidFill>
                <a:srgbClr val="5B9BD5"/>
              </a:solidFill>
              <a:prstDash val="solid"/>
              <a:miter lim="800000"/>
            </a:ln>
            <a:effectLst/>
          </p:spPr>
        </p:cxnSp>
        <p:cxnSp>
          <p:nvCxnSpPr>
            <p:cNvPr id="411" name="Straight Connector 410"/>
            <p:cNvCxnSpPr/>
            <p:nvPr/>
          </p:nvCxnSpPr>
          <p:spPr>
            <a:xfrm>
              <a:off x="2051539" y="1972496"/>
              <a:ext cx="230937" cy="135637"/>
            </a:xfrm>
            <a:prstGeom prst="line">
              <a:avLst/>
            </a:prstGeom>
            <a:noFill/>
            <a:ln w="6350" cap="flat" cmpd="sng" algn="ctr">
              <a:solidFill>
                <a:srgbClr val="5B9BD5"/>
              </a:solidFill>
              <a:prstDash val="solid"/>
              <a:miter lim="800000"/>
            </a:ln>
            <a:effectLst/>
          </p:spPr>
        </p:cxnSp>
        <p:cxnSp>
          <p:nvCxnSpPr>
            <p:cNvPr id="412" name="Straight Connector 411"/>
            <p:cNvCxnSpPr/>
            <p:nvPr/>
          </p:nvCxnSpPr>
          <p:spPr>
            <a:xfrm>
              <a:off x="2278719" y="2102313"/>
              <a:ext cx="230937" cy="135637"/>
            </a:xfrm>
            <a:prstGeom prst="line">
              <a:avLst/>
            </a:prstGeom>
            <a:noFill/>
            <a:ln w="6350" cap="flat" cmpd="sng" algn="ctr">
              <a:solidFill>
                <a:srgbClr val="5B9BD5"/>
              </a:solidFill>
              <a:prstDash val="solid"/>
              <a:miter lim="800000"/>
            </a:ln>
            <a:effectLst/>
          </p:spPr>
        </p:cxnSp>
        <p:cxnSp>
          <p:nvCxnSpPr>
            <p:cNvPr id="413" name="Straight Connector 412"/>
            <p:cNvCxnSpPr/>
            <p:nvPr/>
          </p:nvCxnSpPr>
          <p:spPr>
            <a:xfrm flipH="1">
              <a:off x="2278719" y="2243771"/>
              <a:ext cx="230937" cy="135637"/>
            </a:xfrm>
            <a:prstGeom prst="line">
              <a:avLst/>
            </a:prstGeom>
            <a:noFill/>
            <a:ln w="6350" cap="flat" cmpd="sng" algn="ctr">
              <a:solidFill>
                <a:srgbClr val="5B9BD5"/>
              </a:solidFill>
              <a:prstDash val="solid"/>
              <a:miter lim="800000"/>
            </a:ln>
            <a:effectLst/>
          </p:spPr>
        </p:cxnSp>
        <p:cxnSp>
          <p:nvCxnSpPr>
            <p:cNvPr id="414" name="Straight Connector 413"/>
            <p:cNvCxnSpPr/>
            <p:nvPr/>
          </p:nvCxnSpPr>
          <p:spPr>
            <a:xfrm>
              <a:off x="2278720" y="2109405"/>
              <a:ext cx="33" cy="268599"/>
            </a:xfrm>
            <a:prstGeom prst="line">
              <a:avLst/>
            </a:prstGeom>
            <a:noFill/>
            <a:ln w="6350" cap="flat" cmpd="sng" algn="ctr">
              <a:solidFill>
                <a:srgbClr val="5B9BD5"/>
              </a:solidFill>
              <a:prstDash val="solid"/>
              <a:miter lim="800000"/>
            </a:ln>
            <a:effectLst/>
          </p:spPr>
        </p:cxnSp>
        <p:cxnSp>
          <p:nvCxnSpPr>
            <p:cNvPr id="415" name="Straight Connector 414"/>
            <p:cNvCxnSpPr/>
            <p:nvPr/>
          </p:nvCxnSpPr>
          <p:spPr>
            <a:xfrm flipV="1">
              <a:off x="2047816" y="2108133"/>
              <a:ext cx="230903" cy="129817"/>
            </a:xfrm>
            <a:prstGeom prst="line">
              <a:avLst/>
            </a:prstGeom>
            <a:noFill/>
            <a:ln w="6350" cap="flat" cmpd="sng" algn="ctr">
              <a:solidFill>
                <a:srgbClr val="5B9BD5"/>
              </a:solidFill>
              <a:prstDash val="solid"/>
              <a:miter lim="800000"/>
            </a:ln>
            <a:effectLst/>
          </p:spPr>
        </p:cxnSp>
        <p:cxnSp>
          <p:nvCxnSpPr>
            <p:cNvPr id="416" name="Straight Connector 415"/>
            <p:cNvCxnSpPr/>
            <p:nvPr/>
          </p:nvCxnSpPr>
          <p:spPr>
            <a:xfrm flipV="1">
              <a:off x="2278719" y="1966675"/>
              <a:ext cx="230937" cy="147278"/>
            </a:xfrm>
            <a:prstGeom prst="line">
              <a:avLst/>
            </a:prstGeom>
            <a:noFill/>
            <a:ln w="6350" cap="flat" cmpd="sng" algn="ctr">
              <a:solidFill>
                <a:srgbClr val="5B9BD5"/>
              </a:solidFill>
              <a:prstDash val="solid"/>
              <a:miter lim="800000"/>
            </a:ln>
            <a:effectLst/>
          </p:spPr>
        </p:cxnSp>
        <p:cxnSp>
          <p:nvCxnSpPr>
            <p:cNvPr id="417" name="Straight Connector 416"/>
            <p:cNvCxnSpPr/>
            <p:nvPr/>
          </p:nvCxnSpPr>
          <p:spPr>
            <a:xfrm>
              <a:off x="2051522" y="2001665"/>
              <a:ext cx="33" cy="268599"/>
            </a:xfrm>
            <a:prstGeom prst="line">
              <a:avLst/>
            </a:prstGeom>
            <a:noFill/>
            <a:ln w="6350" cap="flat" cmpd="sng" algn="ctr">
              <a:solidFill>
                <a:srgbClr val="5B9BD5"/>
              </a:solidFill>
              <a:prstDash val="solid"/>
              <a:miter lim="800000"/>
            </a:ln>
            <a:effectLst/>
          </p:spPr>
        </p:cxnSp>
        <p:sp>
          <p:nvSpPr>
            <p:cNvPr id="418" name="Hexagon 417"/>
            <p:cNvSpPr/>
            <p:nvPr/>
          </p:nvSpPr>
          <p:spPr>
            <a:xfrm>
              <a:off x="2373102" y="185305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19" name="Hexagon 418"/>
            <p:cNvSpPr/>
            <p:nvPr/>
          </p:nvSpPr>
          <p:spPr>
            <a:xfrm>
              <a:off x="2600367" y="198413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20" name="Hexagon 419"/>
            <p:cNvSpPr/>
            <p:nvPr/>
          </p:nvSpPr>
          <p:spPr>
            <a:xfrm>
              <a:off x="2373102" y="211977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21" name="Hexagon 420"/>
            <p:cNvSpPr/>
            <p:nvPr/>
          </p:nvSpPr>
          <p:spPr>
            <a:xfrm>
              <a:off x="2600367" y="225086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422" name="Straight Connector 421"/>
            <p:cNvCxnSpPr/>
            <p:nvPr/>
          </p:nvCxnSpPr>
          <p:spPr>
            <a:xfrm>
              <a:off x="2506887" y="2243771"/>
              <a:ext cx="230937" cy="135637"/>
            </a:xfrm>
            <a:prstGeom prst="line">
              <a:avLst/>
            </a:prstGeom>
            <a:noFill/>
            <a:ln w="6350" cap="flat" cmpd="sng" algn="ctr">
              <a:solidFill>
                <a:srgbClr val="5B9BD5"/>
              </a:solidFill>
              <a:prstDash val="solid"/>
              <a:miter lim="800000"/>
            </a:ln>
            <a:effectLst/>
          </p:spPr>
        </p:cxnSp>
        <p:cxnSp>
          <p:nvCxnSpPr>
            <p:cNvPr id="423" name="Straight Connector 422"/>
            <p:cNvCxnSpPr/>
            <p:nvPr/>
          </p:nvCxnSpPr>
          <p:spPr>
            <a:xfrm>
              <a:off x="2506887" y="1972496"/>
              <a:ext cx="230937" cy="135637"/>
            </a:xfrm>
            <a:prstGeom prst="line">
              <a:avLst/>
            </a:prstGeom>
            <a:noFill/>
            <a:ln w="6350" cap="flat" cmpd="sng" algn="ctr">
              <a:solidFill>
                <a:srgbClr val="5B9BD5"/>
              </a:solidFill>
              <a:prstDash val="solid"/>
              <a:miter lim="800000"/>
            </a:ln>
            <a:effectLst/>
          </p:spPr>
        </p:cxnSp>
        <p:cxnSp>
          <p:nvCxnSpPr>
            <p:cNvPr id="424" name="Straight Connector 423"/>
            <p:cNvCxnSpPr/>
            <p:nvPr/>
          </p:nvCxnSpPr>
          <p:spPr>
            <a:xfrm>
              <a:off x="2734067" y="2102313"/>
              <a:ext cx="230937" cy="135637"/>
            </a:xfrm>
            <a:prstGeom prst="line">
              <a:avLst/>
            </a:prstGeom>
            <a:noFill/>
            <a:ln w="6350" cap="flat" cmpd="sng" algn="ctr">
              <a:solidFill>
                <a:srgbClr val="5B9BD5"/>
              </a:solidFill>
              <a:prstDash val="solid"/>
              <a:miter lim="800000"/>
            </a:ln>
            <a:effectLst/>
          </p:spPr>
        </p:cxnSp>
        <p:cxnSp>
          <p:nvCxnSpPr>
            <p:cNvPr id="425" name="Straight Connector 424"/>
            <p:cNvCxnSpPr/>
            <p:nvPr/>
          </p:nvCxnSpPr>
          <p:spPr>
            <a:xfrm flipH="1">
              <a:off x="2734067" y="2243771"/>
              <a:ext cx="230937" cy="135637"/>
            </a:xfrm>
            <a:prstGeom prst="line">
              <a:avLst/>
            </a:prstGeom>
            <a:noFill/>
            <a:ln w="6350" cap="flat" cmpd="sng" algn="ctr">
              <a:solidFill>
                <a:srgbClr val="5B9BD5"/>
              </a:solidFill>
              <a:prstDash val="solid"/>
              <a:miter lim="800000"/>
            </a:ln>
            <a:effectLst/>
          </p:spPr>
        </p:cxnSp>
        <p:cxnSp>
          <p:nvCxnSpPr>
            <p:cNvPr id="426" name="Straight Connector 425"/>
            <p:cNvCxnSpPr/>
            <p:nvPr/>
          </p:nvCxnSpPr>
          <p:spPr>
            <a:xfrm>
              <a:off x="2734068" y="2113954"/>
              <a:ext cx="33" cy="268599"/>
            </a:xfrm>
            <a:prstGeom prst="line">
              <a:avLst/>
            </a:prstGeom>
            <a:noFill/>
            <a:ln w="6350" cap="flat" cmpd="sng" algn="ctr">
              <a:solidFill>
                <a:srgbClr val="5B9BD5"/>
              </a:solidFill>
              <a:prstDash val="solid"/>
              <a:miter lim="800000"/>
            </a:ln>
            <a:effectLst/>
          </p:spPr>
        </p:cxnSp>
        <p:cxnSp>
          <p:nvCxnSpPr>
            <p:cNvPr id="427" name="Straight Connector 426"/>
            <p:cNvCxnSpPr/>
            <p:nvPr/>
          </p:nvCxnSpPr>
          <p:spPr>
            <a:xfrm flipV="1">
              <a:off x="2503164" y="2108133"/>
              <a:ext cx="230903" cy="129817"/>
            </a:xfrm>
            <a:prstGeom prst="line">
              <a:avLst/>
            </a:prstGeom>
            <a:noFill/>
            <a:ln w="6350" cap="flat" cmpd="sng" algn="ctr">
              <a:solidFill>
                <a:srgbClr val="5B9BD5"/>
              </a:solidFill>
              <a:prstDash val="solid"/>
              <a:miter lim="800000"/>
            </a:ln>
            <a:effectLst/>
          </p:spPr>
        </p:cxnSp>
        <p:cxnSp>
          <p:nvCxnSpPr>
            <p:cNvPr id="428" name="Straight Connector 427"/>
            <p:cNvCxnSpPr/>
            <p:nvPr/>
          </p:nvCxnSpPr>
          <p:spPr>
            <a:xfrm flipV="1">
              <a:off x="2734067" y="1966675"/>
              <a:ext cx="230937" cy="147278"/>
            </a:xfrm>
            <a:prstGeom prst="line">
              <a:avLst/>
            </a:prstGeom>
            <a:noFill/>
            <a:ln w="6350" cap="flat" cmpd="sng" algn="ctr">
              <a:solidFill>
                <a:srgbClr val="5B9BD5"/>
              </a:solidFill>
              <a:prstDash val="solid"/>
              <a:miter lim="800000"/>
            </a:ln>
            <a:effectLst/>
          </p:spPr>
        </p:cxnSp>
        <p:cxnSp>
          <p:nvCxnSpPr>
            <p:cNvPr id="429" name="Straight Connector 428"/>
            <p:cNvCxnSpPr/>
            <p:nvPr/>
          </p:nvCxnSpPr>
          <p:spPr>
            <a:xfrm>
              <a:off x="2510542" y="1997116"/>
              <a:ext cx="33" cy="268599"/>
            </a:xfrm>
            <a:prstGeom prst="line">
              <a:avLst/>
            </a:prstGeom>
            <a:noFill/>
            <a:ln w="6350" cap="flat" cmpd="sng" algn="ctr">
              <a:solidFill>
                <a:srgbClr val="5B9BD5"/>
              </a:solidFill>
              <a:prstDash val="solid"/>
              <a:miter lim="800000"/>
            </a:ln>
            <a:effectLst/>
          </p:spPr>
        </p:cxnSp>
        <p:sp>
          <p:nvSpPr>
            <p:cNvPr id="430" name="Hexagon 429"/>
            <p:cNvSpPr/>
            <p:nvPr/>
          </p:nvSpPr>
          <p:spPr>
            <a:xfrm>
              <a:off x="2828450" y="185305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31" name="Hexagon 430"/>
            <p:cNvSpPr/>
            <p:nvPr/>
          </p:nvSpPr>
          <p:spPr>
            <a:xfrm>
              <a:off x="3059387" y="198413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32" name="Hexagon 431"/>
            <p:cNvSpPr/>
            <p:nvPr/>
          </p:nvSpPr>
          <p:spPr>
            <a:xfrm>
              <a:off x="2828450" y="211977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33" name="Hexagon 432"/>
            <p:cNvSpPr/>
            <p:nvPr/>
          </p:nvSpPr>
          <p:spPr>
            <a:xfrm>
              <a:off x="3059387" y="225086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434" name="Straight Connector 433"/>
            <p:cNvCxnSpPr/>
            <p:nvPr/>
          </p:nvCxnSpPr>
          <p:spPr>
            <a:xfrm>
              <a:off x="2965907" y="2243771"/>
              <a:ext cx="230937" cy="135637"/>
            </a:xfrm>
            <a:prstGeom prst="line">
              <a:avLst/>
            </a:prstGeom>
            <a:noFill/>
            <a:ln w="6350" cap="flat" cmpd="sng" algn="ctr">
              <a:solidFill>
                <a:srgbClr val="5B9BD5"/>
              </a:solidFill>
              <a:prstDash val="solid"/>
              <a:miter lim="800000"/>
            </a:ln>
            <a:effectLst/>
          </p:spPr>
        </p:cxnSp>
        <p:cxnSp>
          <p:nvCxnSpPr>
            <p:cNvPr id="435" name="Straight Connector 434"/>
            <p:cNvCxnSpPr/>
            <p:nvPr/>
          </p:nvCxnSpPr>
          <p:spPr>
            <a:xfrm>
              <a:off x="2965907" y="1972496"/>
              <a:ext cx="230937" cy="135637"/>
            </a:xfrm>
            <a:prstGeom prst="line">
              <a:avLst/>
            </a:prstGeom>
            <a:noFill/>
            <a:ln w="6350" cap="flat" cmpd="sng" algn="ctr">
              <a:solidFill>
                <a:srgbClr val="5B9BD5"/>
              </a:solidFill>
              <a:prstDash val="solid"/>
              <a:miter lim="800000"/>
            </a:ln>
            <a:effectLst/>
          </p:spPr>
        </p:cxnSp>
        <p:cxnSp>
          <p:nvCxnSpPr>
            <p:cNvPr id="436" name="Straight Connector 435"/>
            <p:cNvCxnSpPr/>
            <p:nvPr/>
          </p:nvCxnSpPr>
          <p:spPr>
            <a:xfrm>
              <a:off x="3193087" y="2102313"/>
              <a:ext cx="230937" cy="135637"/>
            </a:xfrm>
            <a:prstGeom prst="line">
              <a:avLst/>
            </a:prstGeom>
            <a:noFill/>
            <a:ln w="6350" cap="flat" cmpd="sng" algn="ctr">
              <a:solidFill>
                <a:srgbClr val="5B9BD5"/>
              </a:solidFill>
              <a:prstDash val="solid"/>
              <a:miter lim="800000"/>
            </a:ln>
            <a:effectLst/>
          </p:spPr>
        </p:cxnSp>
        <p:cxnSp>
          <p:nvCxnSpPr>
            <p:cNvPr id="437" name="Straight Connector 436"/>
            <p:cNvCxnSpPr/>
            <p:nvPr/>
          </p:nvCxnSpPr>
          <p:spPr>
            <a:xfrm flipH="1">
              <a:off x="3193087" y="2243771"/>
              <a:ext cx="230937" cy="135637"/>
            </a:xfrm>
            <a:prstGeom prst="line">
              <a:avLst/>
            </a:prstGeom>
            <a:noFill/>
            <a:ln w="6350" cap="flat" cmpd="sng" algn="ctr">
              <a:solidFill>
                <a:srgbClr val="5B9BD5"/>
              </a:solidFill>
              <a:prstDash val="solid"/>
              <a:miter lim="800000"/>
            </a:ln>
            <a:effectLst/>
          </p:spPr>
        </p:cxnSp>
        <p:cxnSp>
          <p:nvCxnSpPr>
            <p:cNvPr id="438" name="Straight Connector 437"/>
            <p:cNvCxnSpPr/>
            <p:nvPr/>
          </p:nvCxnSpPr>
          <p:spPr>
            <a:xfrm>
              <a:off x="3193088" y="2113954"/>
              <a:ext cx="33" cy="268599"/>
            </a:xfrm>
            <a:prstGeom prst="line">
              <a:avLst/>
            </a:prstGeom>
            <a:noFill/>
            <a:ln w="6350" cap="flat" cmpd="sng" algn="ctr">
              <a:solidFill>
                <a:srgbClr val="5B9BD5"/>
              </a:solidFill>
              <a:prstDash val="solid"/>
              <a:miter lim="800000"/>
            </a:ln>
            <a:effectLst/>
          </p:spPr>
        </p:cxnSp>
        <p:cxnSp>
          <p:nvCxnSpPr>
            <p:cNvPr id="439" name="Straight Connector 438"/>
            <p:cNvCxnSpPr/>
            <p:nvPr/>
          </p:nvCxnSpPr>
          <p:spPr>
            <a:xfrm flipV="1">
              <a:off x="2962184" y="2108133"/>
              <a:ext cx="230903" cy="129817"/>
            </a:xfrm>
            <a:prstGeom prst="line">
              <a:avLst/>
            </a:prstGeom>
            <a:noFill/>
            <a:ln w="6350" cap="flat" cmpd="sng" algn="ctr">
              <a:solidFill>
                <a:srgbClr val="5B9BD5"/>
              </a:solidFill>
              <a:prstDash val="solid"/>
              <a:miter lim="800000"/>
            </a:ln>
            <a:effectLst/>
          </p:spPr>
        </p:cxnSp>
        <p:cxnSp>
          <p:nvCxnSpPr>
            <p:cNvPr id="440" name="Straight Connector 439"/>
            <p:cNvCxnSpPr/>
            <p:nvPr/>
          </p:nvCxnSpPr>
          <p:spPr>
            <a:xfrm flipV="1">
              <a:off x="3193087" y="1966675"/>
              <a:ext cx="230937" cy="147278"/>
            </a:xfrm>
            <a:prstGeom prst="line">
              <a:avLst/>
            </a:prstGeom>
            <a:noFill/>
            <a:ln w="6350" cap="flat" cmpd="sng" algn="ctr">
              <a:solidFill>
                <a:srgbClr val="5B9BD5"/>
              </a:solidFill>
              <a:prstDash val="solid"/>
              <a:miter lim="800000"/>
            </a:ln>
            <a:effectLst/>
          </p:spPr>
        </p:cxnSp>
        <p:cxnSp>
          <p:nvCxnSpPr>
            <p:cNvPr id="441" name="Straight Connector 440"/>
            <p:cNvCxnSpPr/>
            <p:nvPr/>
          </p:nvCxnSpPr>
          <p:spPr>
            <a:xfrm>
              <a:off x="2965890" y="1997116"/>
              <a:ext cx="33" cy="268599"/>
            </a:xfrm>
            <a:prstGeom prst="line">
              <a:avLst/>
            </a:prstGeom>
            <a:noFill/>
            <a:ln w="6350" cap="flat" cmpd="sng" algn="ctr">
              <a:solidFill>
                <a:srgbClr val="5B9BD5"/>
              </a:solidFill>
              <a:prstDash val="solid"/>
              <a:miter lim="800000"/>
            </a:ln>
            <a:effectLst/>
          </p:spPr>
        </p:cxnSp>
        <p:sp>
          <p:nvSpPr>
            <p:cNvPr id="442" name="Hexagon 441"/>
            <p:cNvSpPr/>
            <p:nvPr/>
          </p:nvSpPr>
          <p:spPr>
            <a:xfrm>
              <a:off x="3289956" y="185305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43" name="Hexagon 442"/>
            <p:cNvSpPr/>
            <p:nvPr/>
          </p:nvSpPr>
          <p:spPr>
            <a:xfrm>
              <a:off x="3520893" y="198413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44" name="Hexagon 443"/>
            <p:cNvSpPr/>
            <p:nvPr/>
          </p:nvSpPr>
          <p:spPr>
            <a:xfrm>
              <a:off x="3289956" y="211977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45" name="Hexagon 444"/>
            <p:cNvSpPr/>
            <p:nvPr/>
          </p:nvSpPr>
          <p:spPr>
            <a:xfrm>
              <a:off x="3520893" y="225086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446" name="Straight Connector 445"/>
            <p:cNvCxnSpPr/>
            <p:nvPr/>
          </p:nvCxnSpPr>
          <p:spPr>
            <a:xfrm>
              <a:off x="3427413" y="2243771"/>
              <a:ext cx="230937" cy="135637"/>
            </a:xfrm>
            <a:prstGeom prst="line">
              <a:avLst/>
            </a:prstGeom>
            <a:noFill/>
            <a:ln w="6350" cap="flat" cmpd="sng" algn="ctr">
              <a:solidFill>
                <a:srgbClr val="5B9BD5"/>
              </a:solidFill>
              <a:prstDash val="solid"/>
              <a:miter lim="800000"/>
            </a:ln>
            <a:effectLst/>
          </p:spPr>
        </p:cxnSp>
        <p:cxnSp>
          <p:nvCxnSpPr>
            <p:cNvPr id="447" name="Straight Connector 446"/>
            <p:cNvCxnSpPr/>
            <p:nvPr/>
          </p:nvCxnSpPr>
          <p:spPr>
            <a:xfrm>
              <a:off x="3427413" y="1972496"/>
              <a:ext cx="230937" cy="135637"/>
            </a:xfrm>
            <a:prstGeom prst="line">
              <a:avLst/>
            </a:prstGeom>
            <a:noFill/>
            <a:ln w="6350" cap="flat" cmpd="sng" algn="ctr">
              <a:solidFill>
                <a:srgbClr val="5B9BD5"/>
              </a:solidFill>
              <a:prstDash val="solid"/>
              <a:miter lim="800000"/>
            </a:ln>
            <a:effectLst/>
          </p:spPr>
        </p:cxnSp>
        <p:cxnSp>
          <p:nvCxnSpPr>
            <p:cNvPr id="448" name="Straight Connector 447"/>
            <p:cNvCxnSpPr/>
            <p:nvPr/>
          </p:nvCxnSpPr>
          <p:spPr>
            <a:xfrm>
              <a:off x="3654593" y="2102313"/>
              <a:ext cx="230937" cy="135637"/>
            </a:xfrm>
            <a:prstGeom prst="line">
              <a:avLst/>
            </a:prstGeom>
            <a:noFill/>
            <a:ln w="6350" cap="flat" cmpd="sng" algn="ctr">
              <a:solidFill>
                <a:srgbClr val="5B9BD5"/>
              </a:solidFill>
              <a:prstDash val="solid"/>
              <a:miter lim="800000"/>
            </a:ln>
            <a:effectLst/>
          </p:spPr>
        </p:cxnSp>
        <p:cxnSp>
          <p:nvCxnSpPr>
            <p:cNvPr id="449" name="Straight Connector 448"/>
            <p:cNvCxnSpPr/>
            <p:nvPr/>
          </p:nvCxnSpPr>
          <p:spPr>
            <a:xfrm flipH="1">
              <a:off x="3654593" y="2243771"/>
              <a:ext cx="230937" cy="135637"/>
            </a:xfrm>
            <a:prstGeom prst="line">
              <a:avLst/>
            </a:prstGeom>
            <a:noFill/>
            <a:ln w="6350" cap="flat" cmpd="sng" algn="ctr">
              <a:solidFill>
                <a:srgbClr val="5B9BD5"/>
              </a:solidFill>
              <a:prstDash val="solid"/>
              <a:miter lim="800000"/>
            </a:ln>
            <a:effectLst/>
          </p:spPr>
        </p:cxnSp>
        <p:cxnSp>
          <p:nvCxnSpPr>
            <p:cNvPr id="450" name="Straight Connector 449"/>
            <p:cNvCxnSpPr/>
            <p:nvPr/>
          </p:nvCxnSpPr>
          <p:spPr>
            <a:xfrm>
              <a:off x="3654594" y="2113954"/>
              <a:ext cx="33" cy="268599"/>
            </a:xfrm>
            <a:prstGeom prst="line">
              <a:avLst/>
            </a:prstGeom>
            <a:noFill/>
            <a:ln w="6350" cap="flat" cmpd="sng" algn="ctr">
              <a:solidFill>
                <a:srgbClr val="5B9BD5"/>
              </a:solidFill>
              <a:prstDash val="solid"/>
              <a:miter lim="800000"/>
            </a:ln>
            <a:effectLst/>
          </p:spPr>
        </p:cxnSp>
        <p:cxnSp>
          <p:nvCxnSpPr>
            <p:cNvPr id="451" name="Straight Connector 450"/>
            <p:cNvCxnSpPr/>
            <p:nvPr/>
          </p:nvCxnSpPr>
          <p:spPr>
            <a:xfrm flipV="1">
              <a:off x="3423690" y="2108133"/>
              <a:ext cx="230903" cy="129817"/>
            </a:xfrm>
            <a:prstGeom prst="line">
              <a:avLst/>
            </a:prstGeom>
            <a:noFill/>
            <a:ln w="6350" cap="flat" cmpd="sng" algn="ctr">
              <a:solidFill>
                <a:srgbClr val="5B9BD5"/>
              </a:solidFill>
              <a:prstDash val="solid"/>
              <a:miter lim="800000"/>
            </a:ln>
            <a:effectLst/>
          </p:spPr>
        </p:cxnSp>
        <p:cxnSp>
          <p:nvCxnSpPr>
            <p:cNvPr id="452" name="Straight Connector 451"/>
            <p:cNvCxnSpPr/>
            <p:nvPr/>
          </p:nvCxnSpPr>
          <p:spPr>
            <a:xfrm flipV="1">
              <a:off x="3654593" y="1966675"/>
              <a:ext cx="230937" cy="147278"/>
            </a:xfrm>
            <a:prstGeom prst="line">
              <a:avLst/>
            </a:prstGeom>
            <a:noFill/>
            <a:ln w="6350" cap="flat" cmpd="sng" algn="ctr">
              <a:solidFill>
                <a:srgbClr val="5B9BD5"/>
              </a:solidFill>
              <a:prstDash val="solid"/>
              <a:miter lim="800000"/>
            </a:ln>
            <a:effectLst/>
          </p:spPr>
        </p:cxnSp>
        <p:cxnSp>
          <p:nvCxnSpPr>
            <p:cNvPr id="453" name="Straight Connector 452"/>
            <p:cNvCxnSpPr/>
            <p:nvPr/>
          </p:nvCxnSpPr>
          <p:spPr>
            <a:xfrm>
              <a:off x="3427396" y="1997116"/>
              <a:ext cx="33" cy="268599"/>
            </a:xfrm>
            <a:prstGeom prst="line">
              <a:avLst/>
            </a:prstGeom>
            <a:noFill/>
            <a:ln w="6350" cap="flat" cmpd="sng" algn="ctr">
              <a:solidFill>
                <a:srgbClr val="5B9BD5"/>
              </a:solidFill>
              <a:prstDash val="solid"/>
              <a:miter lim="800000"/>
            </a:ln>
            <a:effectLst/>
          </p:spPr>
        </p:cxnSp>
        <p:sp>
          <p:nvSpPr>
            <p:cNvPr id="454" name="Hexagon 453"/>
            <p:cNvSpPr/>
            <p:nvPr/>
          </p:nvSpPr>
          <p:spPr>
            <a:xfrm>
              <a:off x="3753132" y="185305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55" name="Hexagon 454"/>
            <p:cNvSpPr/>
            <p:nvPr/>
          </p:nvSpPr>
          <p:spPr>
            <a:xfrm>
              <a:off x="3984069" y="198413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56" name="Hexagon 455"/>
            <p:cNvSpPr/>
            <p:nvPr/>
          </p:nvSpPr>
          <p:spPr>
            <a:xfrm>
              <a:off x="3753132" y="211977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57" name="Hexagon 456"/>
            <p:cNvSpPr/>
            <p:nvPr/>
          </p:nvSpPr>
          <p:spPr>
            <a:xfrm>
              <a:off x="3984069" y="225086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458" name="Straight Connector 457"/>
            <p:cNvCxnSpPr/>
            <p:nvPr/>
          </p:nvCxnSpPr>
          <p:spPr>
            <a:xfrm>
              <a:off x="3890589" y="2243771"/>
              <a:ext cx="230937" cy="135637"/>
            </a:xfrm>
            <a:prstGeom prst="line">
              <a:avLst/>
            </a:prstGeom>
            <a:noFill/>
            <a:ln w="6350" cap="flat" cmpd="sng" algn="ctr">
              <a:solidFill>
                <a:srgbClr val="5B9BD5"/>
              </a:solidFill>
              <a:prstDash val="solid"/>
              <a:miter lim="800000"/>
            </a:ln>
            <a:effectLst/>
          </p:spPr>
        </p:cxnSp>
        <p:cxnSp>
          <p:nvCxnSpPr>
            <p:cNvPr id="459" name="Straight Connector 458"/>
            <p:cNvCxnSpPr/>
            <p:nvPr/>
          </p:nvCxnSpPr>
          <p:spPr>
            <a:xfrm>
              <a:off x="3890589" y="1972496"/>
              <a:ext cx="230937" cy="135637"/>
            </a:xfrm>
            <a:prstGeom prst="line">
              <a:avLst/>
            </a:prstGeom>
            <a:noFill/>
            <a:ln w="6350" cap="flat" cmpd="sng" algn="ctr">
              <a:solidFill>
                <a:srgbClr val="5B9BD5"/>
              </a:solidFill>
              <a:prstDash val="solid"/>
              <a:miter lim="800000"/>
            </a:ln>
            <a:effectLst/>
          </p:spPr>
        </p:cxnSp>
        <p:cxnSp>
          <p:nvCxnSpPr>
            <p:cNvPr id="460" name="Straight Connector 459"/>
            <p:cNvCxnSpPr/>
            <p:nvPr/>
          </p:nvCxnSpPr>
          <p:spPr>
            <a:xfrm>
              <a:off x="4108054" y="2107644"/>
              <a:ext cx="230937" cy="135637"/>
            </a:xfrm>
            <a:prstGeom prst="line">
              <a:avLst/>
            </a:prstGeom>
            <a:noFill/>
            <a:ln w="6350" cap="flat" cmpd="sng" algn="ctr">
              <a:solidFill>
                <a:srgbClr val="5B9BD5"/>
              </a:solidFill>
              <a:prstDash val="solid"/>
              <a:miter lim="800000"/>
            </a:ln>
            <a:effectLst/>
          </p:spPr>
        </p:cxnSp>
        <p:cxnSp>
          <p:nvCxnSpPr>
            <p:cNvPr id="461" name="Straight Connector 460"/>
            <p:cNvCxnSpPr/>
            <p:nvPr/>
          </p:nvCxnSpPr>
          <p:spPr>
            <a:xfrm flipH="1">
              <a:off x="4108054" y="2249102"/>
              <a:ext cx="230937" cy="135637"/>
            </a:xfrm>
            <a:prstGeom prst="line">
              <a:avLst/>
            </a:prstGeom>
            <a:noFill/>
            <a:ln w="6350" cap="flat" cmpd="sng" algn="ctr">
              <a:solidFill>
                <a:srgbClr val="5B9BD5"/>
              </a:solidFill>
              <a:prstDash val="solid"/>
              <a:miter lim="800000"/>
            </a:ln>
            <a:effectLst/>
          </p:spPr>
        </p:cxnSp>
        <p:cxnSp>
          <p:nvCxnSpPr>
            <p:cNvPr id="462" name="Straight Connector 461"/>
            <p:cNvCxnSpPr/>
            <p:nvPr/>
          </p:nvCxnSpPr>
          <p:spPr>
            <a:xfrm>
              <a:off x="4119275" y="2119285"/>
              <a:ext cx="33" cy="268599"/>
            </a:xfrm>
            <a:prstGeom prst="line">
              <a:avLst/>
            </a:prstGeom>
            <a:noFill/>
            <a:ln w="6350" cap="flat" cmpd="sng" algn="ctr">
              <a:solidFill>
                <a:srgbClr val="5B9BD5"/>
              </a:solidFill>
              <a:prstDash val="solid"/>
              <a:miter lim="800000"/>
            </a:ln>
            <a:effectLst/>
          </p:spPr>
        </p:cxnSp>
        <p:cxnSp>
          <p:nvCxnSpPr>
            <p:cNvPr id="463" name="Straight Connector 462"/>
            <p:cNvCxnSpPr/>
            <p:nvPr/>
          </p:nvCxnSpPr>
          <p:spPr>
            <a:xfrm flipV="1">
              <a:off x="3886866" y="2108133"/>
              <a:ext cx="230903" cy="129817"/>
            </a:xfrm>
            <a:prstGeom prst="line">
              <a:avLst/>
            </a:prstGeom>
            <a:noFill/>
            <a:ln w="6350" cap="flat" cmpd="sng" algn="ctr">
              <a:solidFill>
                <a:srgbClr val="5B9BD5"/>
              </a:solidFill>
              <a:prstDash val="solid"/>
              <a:miter lim="800000"/>
            </a:ln>
            <a:effectLst/>
          </p:spPr>
        </p:cxnSp>
        <p:cxnSp>
          <p:nvCxnSpPr>
            <p:cNvPr id="464" name="Straight Connector 463"/>
            <p:cNvCxnSpPr/>
            <p:nvPr/>
          </p:nvCxnSpPr>
          <p:spPr>
            <a:xfrm flipV="1">
              <a:off x="4108054" y="1972006"/>
              <a:ext cx="230937" cy="147278"/>
            </a:xfrm>
            <a:prstGeom prst="line">
              <a:avLst/>
            </a:prstGeom>
            <a:noFill/>
            <a:ln w="6350" cap="flat" cmpd="sng" algn="ctr">
              <a:solidFill>
                <a:srgbClr val="5B9BD5"/>
              </a:solidFill>
              <a:prstDash val="solid"/>
              <a:miter lim="800000"/>
            </a:ln>
            <a:effectLst/>
          </p:spPr>
        </p:cxnSp>
        <p:cxnSp>
          <p:nvCxnSpPr>
            <p:cNvPr id="465" name="Straight Connector 464"/>
            <p:cNvCxnSpPr/>
            <p:nvPr/>
          </p:nvCxnSpPr>
          <p:spPr>
            <a:xfrm>
              <a:off x="3890572" y="1997116"/>
              <a:ext cx="33" cy="268599"/>
            </a:xfrm>
            <a:prstGeom prst="line">
              <a:avLst/>
            </a:prstGeom>
            <a:noFill/>
            <a:ln w="6350" cap="flat" cmpd="sng" algn="ctr">
              <a:solidFill>
                <a:srgbClr val="5B9BD5"/>
              </a:solidFill>
              <a:prstDash val="solid"/>
              <a:miter lim="800000"/>
            </a:ln>
            <a:effectLst/>
          </p:spPr>
        </p:cxnSp>
        <p:sp>
          <p:nvSpPr>
            <p:cNvPr id="466" name="Hexagon 465"/>
            <p:cNvSpPr/>
            <p:nvPr/>
          </p:nvSpPr>
          <p:spPr>
            <a:xfrm>
              <a:off x="4214990" y="1854372"/>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67" name="Hexagon 466"/>
            <p:cNvSpPr/>
            <p:nvPr/>
          </p:nvSpPr>
          <p:spPr>
            <a:xfrm>
              <a:off x="4445927" y="1985460"/>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68" name="Hexagon 467"/>
            <p:cNvSpPr/>
            <p:nvPr/>
          </p:nvSpPr>
          <p:spPr>
            <a:xfrm>
              <a:off x="4214990" y="2121097"/>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69" name="Hexagon 468"/>
            <p:cNvSpPr/>
            <p:nvPr/>
          </p:nvSpPr>
          <p:spPr>
            <a:xfrm>
              <a:off x="4445927" y="225673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470" name="Straight Connector 469"/>
            <p:cNvCxnSpPr/>
            <p:nvPr/>
          </p:nvCxnSpPr>
          <p:spPr>
            <a:xfrm>
              <a:off x="4352447" y="2245092"/>
              <a:ext cx="230937" cy="135637"/>
            </a:xfrm>
            <a:prstGeom prst="line">
              <a:avLst/>
            </a:prstGeom>
            <a:noFill/>
            <a:ln w="6350" cap="flat" cmpd="sng" algn="ctr">
              <a:solidFill>
                <a:srgbClr val="5B9BD5"/>
              </a:solidFill>
              <a:prstDash val="solid"/>
              <a:miter lim="800000"/>
            </a:ln>
            <a:effectLst/>
          </p:spPr>
        </p:cxnSp>
        <p:cxnSp>
          <p:nvCxnSpPr>
            <p:cNvPr id="471" name="Straight Connector 470"/>
            <p:cNvCxnSpPr/>
            <p:nvPr/>
          </p:nvCxnSpPr>
          <p:spPr>
            <a:xfrm>
              <a:off x="4352447" y="1973817"/>
              <a:ext cx="230937" cy="135637"/>
            </a:xfrm>
            <a:prstGeom prst="line">
              <a:avLst/>
            </a:prstGeom>
            <a:noFill/>
            <a:ln w="6350" cap="flat" cmpd="sng" algn="ctr">
              <a:solidFill>
                <a:srgbClr val="5B9BD5"/>
              </a:solidFill>
              <a:prstDash val="solid"/>
              <a:miter lim="800000"/>
            </a:ln>
            <a:effectLst/>
          </p:spPr>
        </p:cxnSp>
        <p:cxnSp>
          <p:nvCxnSpPr>
            <p:cNvPr id="472" name="Straight Connector 471"/>
            <p:cNvCxnSpPr/>
            <p:nvPr/>
          </p:nvCxnSpPr>
          <p:spPr>
            <a:xfrm>
              <a:off x="4579627" y="2103634"/>
              <a:ext cx="230937" cy="135637"/>
            </a:xfrm>
            <a:prstGeom prst="line">
              <a:avLst/>
            </a:prstGeom>
            <a:noFill/>
            <a:ln w="6350" cap="flat" cmpd="sng" algn="ctr">
              <a:solidFill>
                <a:srgbClr val="5B9BD5"/>
              </a:solidFill>
              <a:prstDash val="solid"/>
              <a:miter lim="800000"/>
            </a:ln>
            <a:effectLst/>
          </p:spPr>
        </p:cxnSp>
        <p:cxnSp>
          <p:nvCxnSpPr>
            <p:cNvPr id="473" name="Straight Connector 472"/>
            <p:cNvCxnSpPr/>
            <p:nvPr/>
          </p:nvCxnSpPr>
          <p:spPr>
            <a:xfrm flipH="1">
              <a:off x="4579627" y="2245092"/>
              <a:ext cx="230937" cy="135637"/>
            </a:xfrm>
            <a:prstGeom prst="line">
              <a:avLst/>
            </a:prstGeom>
            <a:noFill/>
            <a:ln w="6350" cap="flat" cmpd="sng" algn="ctr">
              <a:solidFill>
                <a:srgbClr val="5B9BD5"/>
              </a:solidFill>
              <a:prstDash val="solid"/>
              <a:miter lim="800000"/>
            </a:ln>
            <a:effectLst/>
          </p:spPr>
        </p:cxnSp>
        <p:cxnSp>
          <p:nvCxnSpPr>
            <p:cNvPr id="474" name="Straight Connector 473"/>
            <p:cNvCxnSpPr/>
            <p:nvPr/>
          </p:nvCxnSpPr>
          <p:spPr>
            <a:xfrm>
              <a:off x="4579628" y="2115275"/>
              <a:ext cx="33" cy="268599"/>
            </a:xfrm>
            <a:prstGeom prst="line">
              <a:avLst/>
            </a:prstGeom>
            <a:noFill/>
            <a:ln w="6350" cap="flat" cmpd="sng" algn="ctr">
              <a:solidFill>
                <a:srgbClr val="5B9BD5"/>
              </a:solidFill>
              <a:prstDash val="solid"/>
              <a:miter lim="800000"/>
            </a:ln>
            <a:effectLst/>
          </p:spPr>
        </p:cxnSp>
        <p:cxnSp>
          <p:nvCxnSpPr>
            <p:cNvPr id="475" name="Straight Connector 474"/>
            <p:cNvCxnSpPr/>
            <p:nvPr/>
          </p:nvCxnSpPr>
          <p:spPr>
            <a:xfrm flipV="1">
              <a:off x="4348724" y="2109454"/>
              <a:ext cx="230903" cy="129817"/>
            </a:xfrm>
            <a:prstGeom prst="line">
              <a:avLst/>
            </a:prstGeom>
            <a:noFill/>
            <a:ln w="6350" cap="flat" cmpd="sng" algn="ctr">
              <a:solidFill>
                <a:srgbClr val="5B9BD5"/>
              </a:solidFill>
              <a:prstDash val="solid"/>
              <a:miter lim="800000"/>
            </a:ln>
            <a:effectLst/>
          </p:spPr>
        </p:cxnSp>
        <p:cxnSp>
          <p:nvCxnSpPr>
            <p:cNvPr id="476" name="Straight Connector 475"/>
            <p:cNvCxnSpPr/>
            <p:nvPr/>
          </p:nvCxnSpPr>
          <p:spPr>
            <a:xfrm flipV="1">
              <a:off x="4579627" y="1967996"/>
              <a:ext cx="230937" cy="147278"/>
            </a:xfrm>
            <a:prstGeom prst="line">
              <a:avLst/>
            </a:prstGeom>
            <a:noFill/>
            <a:ln w="6350" cap="flat" cmpd="sng" algn="ctr">
              <a:solidFill>
                <a:srgbClr val="5B9BD5"/>
              </a:solidFill>
              <a:prstDash val="solid"/>
              <a:miter lim="800000"/>
            </a:ln>
            <a:effectLst/>
          </p:spPr>
        </p:cxnSp>
        <p:cxnSp>
          <p:nvCxnSpPr>
            <p:cNvPr id="477" name="Straight Connector 476"/>
            <p:cNvCxnSpPr/>
            <p:nvPr/>
          </p:nvCxnSpPr>
          <p:spPr>
            <a:xfrm>
              <a:off x="4352430" y="1998437"/>
              <a:ext cx="33" cy="268599"/>
            </a:xfrm>
            <a:prstGeom prst="line">
              <a:avLst/>
            </a:prstGeom>
            <a:noFill/>
            <a:ln w="6350" cap="flat" cmpd="sng" algn="ctr">
              <a:solidFill>
                <a:srgbClr val="5B9BD5"/>
              </a:solidFill>
              <a:prstDash val="solid"/>
              <a:miter lim="800000"/>
            </a:ln>
            <a:effectLst/>
          </p:spPr>
        </p:cxnSp>
        <p:sp>
          <p:nvSpPr>
            <p:cNvPr id="478" name="Hexagon 477"/>
            <p:cNvSpPr/>
            <p:nvPr/>
          </p:nvSpPr>
          <p:spPr>
            <a:xfrm>
              <a:off x="4674010" y="1854372"/>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79" name="Hexagon 478"/>
            <p:cNvSpPr/>
            <p:nvPr/>
          </p:nvSpPr>
          <p:spPr>
            <a:xfrm>
              <a:off x="4904947" y="1985460"/>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80" name="Hexagon 479"/>
            <p:cNvSpPr/>
            <p:nvPr/>
          </p:nvSpPr>
          <p:spPr>
            <a:xfrm>
              <a:off x="4674010" y="2121097"/>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81" name="Hexagon 480"/>
            <p:cNvSpPr/>
            <p:nvPr/>
          </p:nvSpPr>
          <p:spPr>
            <a:xfrm>
              <a:off x="4904947" y="225673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482" name="Straight Connector 481"/>
            <p:cNvCxnSpPr/>
            <p:nvPr/>
          </p:nvCxnSpPr>
          <p:spPr>
            <a:xfrm>
              <a:off x="4811467" y="2245092"/>
              <a:ext cx="230937" cy="135637"/>
            </a:xfrm>
            <a:prstGeom prst="line">
              <a:avLst/>
            </a:prstGeom>
            <a:noFill/>
            <a:ln w="6350" cap="flat" cmpd="sng" algn="ctr">
              <a:solidFill>
                <a:srgbClr val="5B9BD5"/>
              </a:solidFill>
              <a:prstDash val="solid"/>
              <a:miter lim="800000"/>
            </a:ln>
            <a:effectLst/>
          </p:spPr>
        </p:cxnSp>
        <p:cxnSp>
          <p:nvCxnSpPr>
            <p:cNvPr id="483" name="Straight Connector 482"/>
            <p:cNvCxnSpPr/>
            <p:nvPr/>
          </p:nvCxnSpPr>
          <p:spPr>
            <a:xfrm>
              <a:off x="4811467" y="1973817"/>
              <a:ext cx="230937" cy="135637"/>
            </a:xfrm>
            <a:prstGeom prst="line">
              <a:avLst/>
            </a:prstGeom>
            <a:noFill/>
            <a:ln w="6350" cap="flat" cmpd="sng" algn="ctr">
              <a:solidFill>
                <a:srgbClr val="5B9BD5"/>
              </a:solidFill>
              <a:prstDash val="solid"/>
              <a:miter lim="800000"/>
            </a:ln>
            <a:effectLst/>
          </p:spPr>
        </p:cxnSp>
        <p:cxnSp>
          <p:nvCxnSpPr>
            <p:cNvPr id="484" name="Straight Connector 483"/>
            <p:cNvCxnSpPr/>
            <p:nvPr/>
          </p:nvCxnSpPr>
          <p:spPr>
            <a:xfrm>
              <a:off x="5038647" y="2103634"/>
              <a:ext cx="230937" cy="135637"/>
            </a:xfrm>
            <a:prstGeom prst="line">
              <a:avLst/>
            </a:prstGeom>
            <a:noFill/>
            <a:ln w="6350" cap="flat" cmpd="sng" algn="ctr">
              <a:solidFill>
                <a:srgbClr val="5B9BD5"/>
              </a:solidFill>
              <a:prstDash val="solid"/>
              <a:miter lim="800000"/>
            </a:ln>
            <a:effectLst/>
          </p:spPr>
        </p:cxnSp>
        <p:cxnSp>
          <p:nvCxnSpPr>
            <p:cNvPr id="485" name="Straight Connector 484"/>
            <p:cNvCxnSpPr/>
            <p:nvPr/>
          </p:nvCxnSpPr>
          <p:spPr>
            <a:xfrm flipH="1">
              <a:off x="5038647" y="2245092"/>
              <a:ext cx="230937" cy="135637"/>
            </a:xfrm>
            <a:prstGeom prst="line">
              <a:avLst/>
            </a:prstGeom>
            <a:noFill/>
            <a:ln w="6350" cap="flat" cmpd="sng" algn="ctr">
              <a:solidFill>
                <a:srgbClr val="5B9BD5"/>
              </a:solidFill>
              <a:prstDash val="solid"/>
              <a:miter lim="800000"/>
            </a:ln>
            <a:effectLst/>
          </p:spPr>
        </p:cxnSp>
        <p:cxnSp>
          <p:nvCxnSpPr>
            <p:cNvPr id="486" name="Straight Connector 485"/>
            <p:cNvCxnSpPr/>
            <p:nvPr/>
          </p:nvCxnSpPr>
          <p:spPr>
            <a:xfrm>
              <a:off x="5038648" y="2115275"/>
              <a:ext cx="33" cy="268599"/>
            </a:xfrm>
            <a:prstGeom prst="line">
              <a:avLst/>
            </a:prstGeom>
            <a:noFill/>
            <a:ln w="6350" cap="flat" cmpd="sng" algn="ctr">
              <a:solidFill>
                <a:srgbClr val="5B9BD5"/>
              </a:solidFill>
              <a:prstDash val="solid"/>
              <a:miter lim="800000"/>
            </a:ln>
            <a:effectLst/>
          </p:spPr>
        </p:cxnSp>
        <p:cxnSp>
          <p:nvCxnSpPr>
            <p:cNvPr id="487" name="Straight Connector 486"/>
            <p:cNvCxnSpPr/>
            <p:nvPr/>
          </p:nvCxnSpPr>
          <p:spPr>
            <a:xfrm flipV="1">
              <a:off x="4807744" y="2109454"/>
              <a:ext cx="230903" cy="129817"/>
            </a:xfrm>
            <a:prstGeom prst="line">
              <a:avLst/>
            </a:prstGeom>
            <a:noFill/>
            <a:ln w="6350" cap="flat" cmpd="sng" algn="ctr">
              <a:solidFill>
                <a:srgbClr val="5B9BD5"/>
              </a:solidFill>
              <a:prstDash val="solid"/>
              <a:miter lim="800000"/>
            </a:ln>
            <a:effectLst/>
          </p:spPr>
        </p:cxnSp>
        <p:cxnSp>
          <p:nvCxnSpPr>
            <p:cNvPr id="488" name="Straight Connector 487"/>
            <p:cNvCxnSpPr/>
            <p:nvPr/>
          </p:nvCxnSpPr>
          <p:spPr>
            <a:xfrm flipV="1">
              <a:off x="5038647" y="1967996"/>
              <a:ext cx="230937" cy="147278"/>
            </a:xfrm>
            <a:prstGeom prst="line">
              <a:avLst/>
            </a:prstGeom>
            <a:noFill/>
            <a:ln w="6350" cap="flat" cmpd="sng" algn="ctr">
              <a:solidFill>
                <a:srgbClr val="5B9BD5"/>
              </a:solidFill>
              <a:prstDash val="solid"/>
              <a:miter lim="800000"/>
            </a:ln>
            <a:effectLst/>
          </p:spPr>
        </p:cxnSp>
        <p:cxnSp>
          <p:nvCxnSpPr>
            <p:cNvPr id="489" name="Straight Connector 488"/>
            <p:cNvCxnSpPr/>
            <p:nvPr/>
          </p:nvCxnSpPr>
          <p:spPr>
            <a:xfrm>
              <a:off x="4811450" y="1998437"/>
              <a:ext cx="33" cy="268599"/>
            </a:xfrm>
            <a:prstGeom prst="line">
              <a:avLst/>
            </a:prstGeom>
            <a:noFill/>
            <a:ln w="6350" cap="flat" cmpd="sng" algn="ctr">
              <a:solidFill>
                <a:srgbClr val="5B9BD5"/>
              </a:solidFill>
              <a:prstDash val="solid"/>
              <a:miter lim="800000"/>
            </a:ln>
            <a:effectLst/>
          </p:spPr>
        </p:cxnSp>
        <p:sp>
          <p:nvSpPr>
            <p:cNvPr id="490" name="Hexagon 489"/>
            <p:cNvSpPr/>
            <p:nvPr/>
          </p:nvSpPr>
          <p:spPr>
            <a:xfrm>
              <a:off x="5135516" y="1854372"/>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91" name="Hexagon 490"/>
            <p:cNvSpPr/>
            <p:nvPr/>
          </p:nvSpPr>
          <p:spPr>
            <a:xfrm>
              <a:off x="5366453" y="1985460"/>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92" name="Hexagon 491"/>
            <p:cNvSpPr/>
            <p:nvPr/>
          </p:nvSpPr>
          <p:spPr>
            <a:xfrm>
              <a:off x="5135516" y="2121097"/>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493" name="Hexagon 492"/>
            <p:cNvSpPr/>
            <p:nvPr/>
          </p:nvSpPr>
          <p:spPr>
            <a:xfrm>
              <a:off x="5366453" y="2252185"/>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494" name="Straight Connector 493"/>
            <p:cNvCxnSpPr/>
            <p:nvPr/>
          </p:nvCxnSpPr>
          <p:spPr>
            <a:xfrm>
              <a:off x="5272973" y="2245092"/>
              <a:ext cx="230937" cy="135637"/>
            </a:xfrm>
            <a:prstGeom prst="line">
              <a:avLst/>
            </a:prstGeom>
            <a:noFill/>
            <a:ln w="6350" cap="flat" cmpd="sng" algn="ctr">
              <a:solidFill>
                <a:srgbClr val="5B9BD5"/>
              </a:solidFill>
              <a:prstDash val="solid"/>
              <a:miter lim="800000"/>
            </a:ln>
            <a:effectLst/>
          </p:spPr>
        </p:cxnSp>
        <p:cxnSp>
          <p:nvCxnSpPr>
            <p:cNvPr id="495" name="Straight Connector 494"/>
            <p:cNvCxnSpPr/>
            <p:nvPr/>
          </p:nvCxnSpPr>
          <p:spPr>
            <a:xfrm>
              <a:off x="5272973" y="1973817"/>
              <a:ext cx="230937" cy="135637"/>
            </a:xfrm>
            <a:prstGeom prst="line">
              <a:avLst/>
            </a:prstGeom>
            <a:noFill/>
            <a:ln w="6350" cap="flat" cmpd="sng" algn="ctr">
              <a:solidFill>
                <a:srgbClr val="5B9BD5"/>
              </a:solidFill>
              <a:prstDash val="solid"/>
              <a:miter lim="800000"/>
            </a:ln>
            <a:effectLst/>
          </p:spPr>
        </p:cxnSp>
        <p:cxnSp>
          <p:nvCxnSpPr>
            <p:cNvPr id="496" name="Straight Connector 495"/>
            <p:cNvCxnSpPr/>
            <p:nvPr/>
          </p:nvCxnSpPr>
          <p:spPr>
            <a:xfrm>
              <a:off x="5495997" y="2103634"/>
              <a:ext cx="230937" cy="135637"/>
            </a:xfrm>
            <a:prstGeom prst="line">
              <a:avLst/>
            </a:prstGeom>
            <a:noFill/>
            <a:ln w="6350" cap="flat" cmpd="sng" algn="ctr">
              <a:solidFill>
                <a:srgbClr val="5B9BD5"/>
              </a:solidFill>
              <a:prstDash val="solid"/>
              <a:miter lim="800000"/>
            </a:ln>
            <a:effectLst/>
          </p:spPr>
        </p:cxnSp>
        <p:cxnSp>
          <p:nvCxnSpPr>
            <p:cNvPr id="497" name="Straight Connector 496"/>
            <p:cNvCxnSpPr/>
            <p:nvPr/>
          </p:nvCxnSpPr>
          <p:spPr>
            <a:xfrm flipH="1">
              <a:off x="5495997" y="2245092"/>
              <a:ext cx="230937" cy="135637"/>
            </a:xfrm>
            <a:prstGeom prst="line">
              <a:avLst/>
            </a:prstGeom>
            <a:noFill/>
            <a:ln w="6350" cap="flat" cmpd="sng" algn="ctr">
              <a:solidFill>
                <a:srgbClr val="5B9BD5"/>
              </a:solidFill>
              <a:prstDash val="solid"/>
              <a:miter lim="800000"/>
            </a:ln>
            <a:effectLst/>
          </p:spPr>
        </p:cxnSp>
        <p:cxnSp>
          <p:nvCxnSpPr>
            <p:cNvPr id="498" name="Straight Connector 497"/>
            <p:cNvCxnSpPr/>
            <p:nvPr/>
          </p:nvCxnSpPr>
          <p:spPr>
            <a:xfrm>
              <a:off x="5500154" y="2115275"/>
              <a:ext cx="33" cy="268599"/>
            </a:xfrm>
            <a:prstGeom prst="line">
              <a:avLst/>
            </a:prstGeom>
            <a:noFill/>
            <a:ln w="6350" cap="flat" cmpd="sng" algn="ctr">
              <a:solidFill>
                <a:srgbClr val="5B9BD5"/>
              </a:solidFill>
              <a:prstDash val="solid"/>
              <a:miter lim="800000"/>
            </a:ln>
            <a:effectLst/>
          </p:spPr>
        </p:cxnSp>
        <p:cxnSp>
          <p:nvCxnSpPr>
            <p:cNvPr id="499" name="Straight Connector 498"/>
            <p:cNvCxnSpPr/>
            <p:nvPr/>
          </p:nvCxnSpPr>
          <p:spPr>
            <a:xfrm flipV="1">
              <a:off x="5269250" y="2109454"/>
              <a:ext cx="230903" cy="129817"/>
            </a:xfrm>
            <a:prstGeom prst="line">
              <a:avLst/>
            </a:prstGeom>
            <a:noFill/>
            <a:ln w="6350" cap="flat" cmpd="sng" algn="ctr">
              <a:solidFill>
                <a:srgbClr val="5B9BD5"/>
              </a:solidFill>
              <a:prstDash val="solid"/>
              <a:miter lim="800000"/>
            </a:ln>
            <a:effectLst/>
          </p:spPr>
        </p:cxnSp>
        <p:cxnSp>
          <p:nvCxnSpPr>
            <p:cNvPr id="500" name="Straight Connector 499"/>
            <p:cNvCxnSpPr/>
            <p:nvPr/>
          </p:nvCxnSpPr>
          <p:spPr>
            <a:xfrm flipV="1">
              <a:off x="5495997" y="1967996"/>
              <a:ext cx="230937" cy="147278"/>
            </a:xfrm>
            <a:prstGeom prst="line">
              <a:avLst/>
            </a:prstGeom>
            <a:noFill/>
            <a:ln w="6350" cap="flat" cmpd="sng" algn="ctr">
              <a:solidFill>
                <a:srgbClr val="5B9BD5"/>
              </a:solidFill>
              <a:prstDash val="solid"/>
              <a:miter lim="800000"/>
            </a:ln>
            <a:effectLst/>
          </p:spPr>
        </p:cxnSp>
        <p:cxnSp>
          <p:nvCxnSpPr>
            <p:cNvPr id="501" name="Straight Connector 500"/>
            <p:cNvCxnSpPr/>
            <p:nvPr/>
          </p:nvCxnSpPr>
          <p:spPr>
            <a:xfrm>
              <a:off x="5272956" y="1998437"/>
              <a:ext cx="33" cy="268599"/>
            </a:xfrm>
            <a:prstGeom prst="line">
              <a:avLst/>
            </a:prstGeom>
            <a:noFill/>
            <a:ln w="6350" cap="flat" cmpd="sng" algn="ctr">
              <a:solidFill>
                <a:srgbClr val="5B9BD5"/>
              </a:solidFill>
              <a:prstDash val="solid"/>
              <a:miter lim="800000"/>
            </a:ln>
            <a:effectLst/>
          </p:spPr>
        </p:cxnSp>
        <p:sp>
          <p:nvSpPr>
            <p:cNvPr id="502" name="Hexagon 501"/>
            <p:cNvSpPr/>
            <p:nvPr/>
          </p:nvSpPr>
          <p:spPr>
            <a:xfrm>
              <a:off x="5595020" y="1849823"/>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03" name="Hexagon 502"/>
            <p:cNvSpPr/>
            <p:nvPr/>
          </p:nvSpPr>
          <p:spPr>
            <a:xfrm>
              <a:off x="5825957" y="1985460"/>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04" name="Hexagon 503"/>
            <p:cNvSpPr/>
            <p:nvPr/>
          </p:nvSpPr>
          <p:spPr>
            <a:xfrm>
              <a:off x="5595020" y="2121097"/>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05" name="Hexagon 504"/>
            <p:cNvSpPr/>
            <p:nvPr/>
          </p:nvSpPr>
          <p:spPr>
            <a:xfrm>
              <a:off x="5825957" y="2252185"/>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506" name="Straight Connector 505"/>
            <p:cNvCxnSpPr/>
            <p:nvPr/>
          </p:nvCxnSpPr>
          <p:spPr>
            <a:xfrm>
              <a:off x="5732477" y="2245092"/>
              <a:ext cx="230937" cy="135637"/>
            </a:xfrm>
            <a:prstGeom prst="line">
              <a:avLst/>
            </a:prstGeom>
            <a:noFill/>
            <a:ln w="6350" cap="flat" cmpd="sng" algn="ctr">
              <a:solidFill>
                <a:srgbClr val="5B9BD5"/>
              </a:solidFill>
              <a:prstDash val="solid"/>
              <a:miter lim="800000"/>
            </a:ln>
            <a:effectLst/>
          </p:spPr>
        </p:cxnSp>
        <p:cxnSp>
          <p:nvCxnSpPr>
            <p:cNvPr id="507" name="Straight Connector 506"/>
            <p:cNvCxnSpPr/>
            <p:nvPr/>
          </p:nvCxnSpPr>
          <p:spPr>
            <a:xfrm>
              <a:off x="5732477" y="1973817"/>
              <a:ext cx="230937" cy="135637"/>
            </a:xfrm>
            <a:prstGeom prst="line">
              <a:avLst/>
            </a:prstGeom>
            <a:noFill/>
            <a:ln w="6350" cap="flat" cmpd="sng" algn="ctr">
              <a:solidFill>
                <a:srgbClr val="5B9BD5"/>
              </a:solidFill>
              <a:prstDash val="solid"/>
              <a:miter lim="800000"/>
            </a:ln>
            <a:effectLst/>
          </p:spPr>
        </p:cxnSp>
        <p:cxnSp>
          <p:nvCxnSpPr>
            <p:cNvPr id="508" name="Straight Connector 507"/>
            <p:cNvCxnSpPr/>
            <p:nvPr/>
          </p:nvCxnSpPr>
          <p:spPr>
            <a:xfrm>
              <a:off x="5959657" y="2103634"/>
              <a:ext cx="230937" cy="135637"/>
            </a:xfrm>
            <a:prstGeom prst="line">
              <a:avLst/>
            </a:prstGeom>
            <a:noFill/>
            <a:ln w="6350" cap="flat" cmpd="sng" algn="ctr">
              <a:solidFill>
                <a:srgbClr val="5B9BD5"/>
              </a:solidFill>
              <a:prstDash val="solid"/>
              <a:miter lim="800000"/>
            </a:ln>
            <a:effectLst/>
          </p:spPr>
        </p:cxnSp>
        <p:cxnSp>
          <p:nvCxnSpPr>
            <p:cNvPr id="509" name="Straight Connector 508"/>
            <p:cNvCxnSpPr/>
            <p:nvPr/>
          </p:nvCxnSpPr>
          <p:spPr>
            <a:xfrm flipH="1">
              <a:off x="5959657" y="2245092"/>
              <a:ext cx="230937" cy="135637"/>
            </a:xfrm>
            <a:prstGeom prst="line">
              <a:avLst/>
            </a:prstGeom>
            <a:noFill/>
            <a:ln w="6350" cap="flat" cmpd="sng" algn="ctr">
              <a:solidFill>
                <a:srgbClr val="5B9BD5"/>
              </a:solidFill>
              <a:prstDash val="solid"/>
              <a:miter lim="800000"/>
            </a:ln>
            <a:effectLst/>
          </p:spPr>
        </p:cxnSp>
        <p:cxnSp>
          <p:nvCxnSpPr>
            <p:cNvPr id="510" name="Straight Connector 509"/>
            <p:cNvCxnSpPr/>
            <p:nvPr/>
          </p:nvCxnSpPr>
          <p:spPr>
            <a:xfrm>
              <a:off x="5959658" y="2115275"/>
              <a:ext cx="33" cy="268599"/>
            </a:xfrm>
            <a:prstGeom prst="line">
              <a:avLst/>
            </a:prstGeom>
            <a:noFill/>
            <a:ln w="6350" cap="flat" cmpd="sng" algn="ctr">
              <a:solidFill>
                <a:srgbClr val="5B9BD5"/>
              </a:solidFill>
              <a:prstDash val="solid"/>
              <a:miter lim="800000"/>
            </a:ln>
            <a:effectLst/>
          </p:spPr>
        </p:cxnSp>
        <p:cxnSp>
          <p:nvCxnSpPr>
            <p:cNvPr id="511" name="Straight Connector 510"/>
            <p:cNvCxnSpPr/>
            <p:nvPr/>
          </p:nvCxnSpPr>
          <p:spPr>
            <a:xfrm flipV="1">
              <a:off x="5728754" y="2109454"/>
              <a:ext cx="230903" cy="129817"/>
            </a:xfrm>
            <a:prstGeom prst="line">
              <a:avLst/>
            </a:prstGeom>
            <a:noFill/>
            <a:ln w="6350" cap="flat" cmpd="sng" algn="ctr">
              <a:solidFill>
                <a:srgbClr val="5B9BD5"/>
              </a:solidFill>
              <a:prstDash val="solid"/>
              <a:miter lim="800000"/>
            </a:ln>
            <a:effectLst/>
          </p:spPr>
        </p:cxnSp>
        <p:cxnSp>
          <p:nvCxnSpPr>
            <p:cNvPr id="512" name="Straight Connector 511"/>
            <p:cNvCxnSpPr/>
            <p:nvPr/>
          </p:nvCxnSpPr>
          <p:spPr>
            <a:xfrm flipV="1">
              <a:off x="5959657" y="1967996"/>
              <a:ext cx="230937" cy="147278"/>
            </a:xfrm>
            <a:prstGeom prst="line">
              <a:avLst/>
            </a:prstGeom>
            <a:noFill/>
            <a:ln w="6350" cap="flat" cmpd="sng" algn="ctr">
              <a:solidFill>
                <a:srgbClr val="5B9BD5"/>
              </a:solidFill>
              <a:prstDash val="solid"/>
              <a:miter lim="800000"/>
            </a:ln>
            <a:effectLst/>
          </p:spPr>
        </p:cxnSp>
        <p:cxnSp>
          <p:nvCxnSpPr>
            <p:cNvPr id="513" name="Straight Connector 512"/>
            <p:cNvCxnSpPr/>
            <p:nvPr/>
          </p:nvCxnSpPr>
          <p:spPr>
            <a:xfrm>
              <a:off x="5732460" y="1998437"/>
              <a:ext cx="33" cy="268599"/>
            </a:xfrm>
            <a:prstGeom prst="line">
              <a:avLst/>
            </a:prstGeom>
            <a:noFill/>
            <a:ln w="6350" cap="flat" cmpd="sng" algn="ctr">
              <a:solidFill>
                <a:srgbClr val="5B9BD5"/>
              </a:solidFill>
              <a:prstDash val="solid"/>
              <a:miter lim="800000"/>
            </a:ln>
            <a:effectLst/>
          </p:spPr>
        </p:cxnSp>
        <p:sp>
          <p:nvSpPr>
            <p:cNvPr id="514" name="Hexagon 513"/>
            <p:cNvSpPr/>
            <p:nvPr/>
          </p:nvSpPr>
          <p:spPr>
            <a:xfrm>
              <a:off x="6054040" y="1854372"/>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15" name="Hexagon 514"/>
            <p:cNvSpPr/>
            <p:nvPr/>
          </p:nvSpPr>
          <p:spPr>
            <a:xfrm>
              <a:off x="6284977" y="1985460"/>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16" name="Hexagon 515"/>
            <p:cNvSpPr/>
            <p:nvPr/>
          </p:nvSpPr>
          <p:spPr>
            <a:xfrm>
              <a:off x="6054040" y="2121097"/>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17" name="Hexagon 516"/>
            <p:cNvSpPr/>
            <p:nvPr/>
          </p:nvSpPr>
          <p:spPr>
            <a:xfrm>
              <a:off x="6284977" y="2252185"/>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518" name="Straight Connector 517"/>
            <p:cNvCxnSpPr/>
            <p:nvPr/>
          </p:nvCxnSpPr>
          <p:spPr>
            <a:xfrm>
              <a:off x="6191497" y="2245092"/>
              <a:ext cx="230937" cy="135637"/>
            </a:xfrm>
            <a:prstGeom prst="line">
              <a:avLst/>
            </a:prstGeom>
            <a:noFill/>
            <a:ln w="6350" cap="flat" cmpd="sng" algn="ctr">
              <a:solidFill>
                <a:srgbClr val="5B9BD5"/>
              </a:solidFill>
              <a:prstDash val="solid"/>
              <a:miter lim="800000"/>
            </a:ln>
            <a:effectLst/>
          </p:spPr>
        </p:cxnSp>
        <p:cxnSp>
          <p:nvCxnSpPr>
            <p:cNvPr id="519" name="Straight Connector 518"/>
            <p:cNvCxnSpPr/>
            <p:nvPr/>
          </p:nvCxnSpPr>
          <p:spPr>
            <a:xfrm>
              <a:off x="6191497" y="1978366"/>
              <a:ext cx="230937" cy="135637"/>
            </a:xfrm>
            <a:prstGeom prst="line">
              <a:avLst/>
            </a:prstGeom>
            <a:noFill/>
            <a:ln w="6350" cap="flat" cmpd="sng" algn="ctr">
              <a:solidFill>
                <a:srgbClr val="5B9BD5"/>
              </a:solidFill>
              <a:prstDash val="solid"/>
              <a:miter lim="800000"/>
            </a:ln>
            <a:effectLst/>
          </p:spPr>
        </p:cxnSp>
        <p:cxnSp>
          <p:nvCxnSpPr>
            <p:cNvPr id="520" name="Straight Connector 519"/>
            <p:cNvCxnSpPr/>
            <p:nvPr/>
          </p:nvCxnSpPr>
          <p:spPr>
            <a:xfrm>
              <a:off x="6418677" y="2103634"/>
              <a:ext cx="230937" cy="135637"/>
            </a:xfrm>
            <a:prstGeom prst="line">
              <a:avLst/>
            </a:prstGeom>
            <a:noFill/>
            <a:ln w="6350" cap="flat" cmpd="sng" algn="ctr">
              <a:solidFill>
                <a:srgbClr val="5B9BD5"/>
              </a:solidFill>
              <a:prstDash val="solid"/>
              <a:miter lim="800000"/>
            </a:ln>
            <a:effectLst/>
          </p:spPr>
        </p:cxnSp>
        <p:cxnSp>
          <p:nvCxnSpPr>
            <p:cNvPr id="521" name="Straight Connector 520"/>
            <p:cNvCxnSpPr/>
            <p:nvPr/>
          </p:nvCxnSpPr>
          <p:spPr>
            <a:xfrm flipH="1">
              <a:off x="6418677" y="2245092"/>
              <a:ext cx="230937" cy="135637"/>
            </a:xfrm>
            <a:prstGeom prst="line">
              <a:avLst/>
            </a:prstGeom>
            <a:noFill/>
            <a:ln w="6350" cap="flat" cmpd="sng" algn="ctr">
              <a:solidFill>
                <a:srgbClr val="5B9BD5"/>
              </a:solidFill>
              <a:prstDash val="solid"/>
              <a:miter lim="800000"/>
            </a:ln>
            <a:effectLst/>
          </p:spPr>
        </p:cxnSp>
        <p:cxnSp>
          <p:nvCxnSpPr>
            <p:cNvPr id="522" name="Straight Connector 521"/>
            <p:cNvCxnSpPr/>
            <p:nvPr/>
          </p:nvCxnSpPr>
          <p:spPr>
            <a:xfrm>
              <a:off x="6418678" y="2115275"/>
              <a:ext cx="33" cy="268599"/>
            </a:xfrm>
            <a:prstGeom prst="line">
              <a:avLst/>
            </a:prstGeom>
            <a:noFill/>
            <a:ln w="6350" cap="flat" cmpd="sng" algn="ctr">
              <a:solidFill>
                <a:srgbClr val="5B9BD5"/>
              </a:solidFill>
              <a:prstDash val="solid"/>
              <a:miter lim="800000"/>
            </a:ln>
            <a:effectLst/>
          </p:spPr>
        </p:cxnSp>
        <p:cxnSp>
          <p:nvCxnSpPr>
            <p:cNvPr id="523" name="Straight Connector 522"/>
            <p:cNvCxnSpPr/>
            <p:nvPr/>
          </p:nvCxnSpPr>
          <p:spPr>
            <a:xfrm flipV="1">
              <a:off x="6187774" y="2109454"/>
              <a:ext cx="230903" cy="129817"/>
            </a:xfrm>
            <a:prstGeom prst="line">
              <a:avLst/>
            </a:prstGeom>
            <a:noFill/>
            <a:ln w="6350" cap="flat" cmpd="sng" algn="ctr">
              <a:solidFill>
                <a:srgbClr val="5B9BD5"/>
              </a:solidFill>
              <a:prstDash val="solid"/>
              <a:miter lim="800000"/>
            </a:ln>
            <a:effectLst/>
          </p:spPr>
        </p:cxnSp>
        <p:cxnSp>
          <p:nvCxnSpPr>
            <p:cNvPr id="524" name="Straight Connector 523"/>
            <p:cNvCxnSpPr/>
            <p:nvPr/>
          </p:nvCxnSpPr>
          <p:spPr>
            <a:xfrm flipV="1">
              <a:off x="6418677" y="1967996"/>
              <a:ext cx="230937" cy="147278"/>
            </a:xfrm>
            <a:prstGeom prst="line">
              <a:avLst/>
            </a:prstGeom>
            <a:noFill/>
            <a:ln w="6350" cap="flat" cmpd="sng" algn="ctr">
              <a:solidFill>
                <a:srgbClr val="5B9BD5"/>
              </a:solidFill>
              <a:prstDash val="solid"/>
              <a:miter lim="800000"/>
            </a:ln>
            <a:effectLst/>
          </p:spPr>
        </p:cxnSp>
        <p:cxnSp>
          <p:nvCxnSpPr>
            <p:cNvPr id="525" name="Straight Connector 524"/>
            <p:cNvCxnSpPr/>
            <p:nvPr/>
          </p:nvCxnSpPr>
          <p:spPr>
            <a:xfrm>
              <a:off x="6191480" y="1998437"/>
              <a:ext cx="33" cy="268599"/>
            </a:xfrm>
            <a:prstGeom prst="line">
              <a:avLst/>
            </a:prstGeom>
            <a:noFill/>
            <a:ln w="6350" cap="flat" cmpd="sng" algn="ctr">
              <a:solidFill>
                <a:srgbClr val="5B9BD5"/>
              </a:solidFill>
              <a:prstDash val="solid"/>
              <a:miter lim="800000"/>
            </a:ln>
            <a:effectLst/>
          </p:spPr>
        </p:cxnSp>
        <p:sp>
          <p:nvSpPr>
            <p:cNvPr id="526" name="Hexagon 525"/>
            <p:cNvSpPr/>
            <p:nvPr/>
          </p:nvSpPr>
          <p:spPr>
            <a:xfrm>
              <a:off x="6517216" y="1854372"/>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27" name="Hexagon 526"/>
            <p:cNvSpPr/>
            <p:nvPr/>
          </p:nvSpPr>
          <p:spPr>
            <a:xfrm>
              <a:off x="6748153" y="1985460"/>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28" name="Hexagon 527"/>
            <p:cNvSpPr/>
            <p:nvPr/>
          </p:nvSpPr>
          <p:spPr>
            <a:xfrm>
              <a:off x="6517216" y="2121097"/>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29" name="Hexagon 528"/>
            <p:cNvSpPr/>
            <p:nvPr/>
          </p:nvSpPr>
          <p:spPr>
            <a:xfrm>
              <a:off x="6748153" y="2252185"/>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530" name="Straight Connector 529"/>
            <p:cNvCxnSpPr/>
            <p:nvPr/>
          </p:nvCxnSpPr>
          <p:spPr>
            <a:xfrm>
              <a:off x="6654673" y="2245092"/>
              <a:ext cx="230937" cy="135637"/>
            </a:xfrm>
            <a:prstGeom prst="line">
              <a:avLst/>
            </a:prstGeom>
            <a:noFill/>
            <a:ln w="6350" cap="flat" cmpd="sng" algn="ctr">
              <a:solidFill>
                <a:srgbClr val="5B9BD5"/>
              </a:solidFill>
              <a:prstDash val="solid"/>
              <a:miter lim="800000"/>
            </a:ln>
            <a:effectLst/>
          </p:spPr>
        </p:cxnSp>
        <p:cxnSp>
          <p:nvCxnSpPr>
            <p:cNvPr id="531" name="Straight Connector 530"/>
            <p:cNvCxnSpPr/>
            <p:nvPr/>
          </p:nvCxnSpPr>
          <p:spPr>
            <a:xfrm>
              <a:off x="6654673" y="1973817"/>
              <a:ext cx="230937" cy="135637"/>
            </a:xfrm>
            <a:prstGeom prst="line">
              <a:avLst/>
            </a:prstGeom>
            <a:noFill/>
            <a:ln w="6350" cap="flat" cmpd="sng" algn="ctr">
              <a:solidFill>
                <a:srgbClr val="5B9BD5"/>
              </a:solidFill>
              <a:prstDash val="solid"/>
              <a:miter lim="800000"/>
            </a:ln>
            <a:effectLst/>
          </p:spPr>
        </p:cxnSp>
        <p:cxnSp>
          <p:nvCxnSpPr>
            <p:cNvPr id="532" name="Straight Connector 531"/>
            <p:cNvCxnSpPr/>
            <p:nvPr/>
          </p:nvCxnSpPr>
          <p:spPr>
            <a:xfrm>
              <a:off x="6881853" y="2103634"/>
              <a:ext cx="230937" cy="135637"/>
            </a:xfrm>
            <a:prstGeom prst="line">
              <a:avLst/>
            </a:prstGeom>
            <a:noFill/>
            <a:ln w="6350" cap="flat" cmpd="sng" algn="ctr">
              <a:solidFill>
                <a:srgbClr val="5B9BD5"/>
              </a:solidFill>
              <a:prstDash val="solid"/>
              <a:miter lim="800000"/>
            </a:ln>
            <a:effectLst/>
          </p:spPr>
        </p:cxnSp>
        <p:cxnSp>
          <p:nvCxnSpPr>
            <p:cNvPr id="533" name="Straight Connector 532"/>
            <p:cNvCxnSpPr/>
            <p:nvPr/>
          </p:nvCxnSpPr>
          <p:spPr>
            <a:xfrm flipH="1">
              <a:off x="6881853" y="2245092"/>
              <a:ext cx="230937" cy="135637"/>
            </a:xfrm>
            <a:prstGeom prst="line">
              <a:avLst/>
            </a:prstGeom>
            <a:noFill/>
            <a:ln w="6350" cap="flat" cmpd="sng" algn="ctr">
              <a:solidFill>
                <a:srgbClr val="5B9BD5"/>
              </a:solidFill>
              <a:prstDash val="solid"/>
              <a:miter lim="800000"/>
            </a:ln>
            <a:effectLst/>
          </p:spPr>
        </p:cxnSp>
        <p:cxnSp>
          <p:nvCxnSpPr>
            <p:cNvPr id="534" name="Straight Connector 533"/>
            <p:cNvCxnSpPr/>
            <p:nvPr/>
          </p:nvCxnSpPr>
          <p:spPr>
            <a:xfrm>
              <a:off x="6881854" y="2115275"/>
              <a:ext cx="33" cy="268599"/>
            </a:xfrm>
            <a:prstGeom prst="line">
              <a:avLst/>
            </a:prstGeom>
            <a:noFill/>
            <a:ln w="6350" cap="flat" cmpd="sng" algn="ctr">
              <a:solidFill>
                <a:srgbClr val="5B9BD5"/>
              </a:solidFill>
              <a:prstDash val="solid"/>
              <a:miter lim="800000"/>
            </a:ln>
            <a:effectLst/>
          </p:spPr>
        </p:cxnSp>
        <p:cxnSp>
          <p:nvCxnSpPr>
            <p:cNvPr id="535" name="Straight Connector 534"/>
            <p:cNvCxnSpPr/>
            <p:nvPr/>
          </p:nvCxnSpPr>
          <p:spPr>
            <a:xfrm flipV="1">
              <a:off x="6650950" y="2109454"/>
              <a:ext cx="230903" cy="129817"/>
            </a:xfrm>
            <a:prstGeom prst="line">
              <a:avLst/>
            </a:prstGeom>
            <a:noFill/>
            <a:ln w="6350" cap="flat" cmpd="sng" algn="ctr">
              <a:solidFill>
                <a:srgbClr val="5B9BD5"/>
              </a:solidFill>
              <a:prstDash val="solid"/>
              <a:miter lim="800000"/>
            </a:ln>
            <a:effectLst/>
          </p:spPr>
        </p:cxnSp>
        <p:cxnSp>
          <p:nvCxnSpPr>
            <p:cNvPr id="536" name="Straight Connector 535"/>
            <p:cNvCxnSpPr/>
            <p:nvPr/>
          </p:nvCxnSpPr>
          <p:spPr>
            <a:xfrm flipV="1">
              <a:off x="6881853" y="1967996"/>
              <a:ext cx="230937" cy="147278"/>
            </a:xfrm>
            <a:prstGeom prst="line">
              <a:avLst/>
            </a:prstGeom>
            <a:noFill/>
            <a:ln w="6350" cap="flat" cmpd="sng" algn="ctr">
              <a:solidFill>
                <a:srgbClr val="5B9BD5"/>
              </a:solidFill>
              <a:prstDash val="solid"/>
              <a:miter lim="800000"/>
            </a:ln>
            <a:effectLst/>
          </p:spPr>
        </p:cxnSp>
        <p:cxnSp>
          <p:nvCxnSpPr>
            <p:cNvPr id="537" name="Straight Connector 536"/>
            <p:cNvCxnSpPr/>
            <p:nvPr/>
          </p:nvCxnSpPr>
          <p:spPr>
            <a:xfrm>
              <a:off x="6662968" y="1998437"/>
              <a:ext cx="33" cy="268599"/>
            </a:xfrm>
            <a:prstGeom prst="line">
              <a:avLst/>
            </a:prstGeom>
            <a:noFill/>
            <a:ln w="6350" cap="flat" cmpd="sng" algn="ctr">
              <a:solidFill>
                <a:srgbClr val="5B9BD5"/>
              </a:solidFill>
              <a:prstDash val="solid"/>
              <a:miter lim="800000"/>
            </a:ln>
            <a:effectLst/>
          </p:spPr>
        </p:cxnSp>
        <p:sp>
          <p:nvSpPr>
            <p:cNvPr id="538" name="Hexagon 537"/>
            <p:cNvSpPr/>
            <p:nvPr/>
          </p:nvSpPr>
          <p:spPr>
            <a:xfrm>
              <a:off x="6978722" y="1854372"/>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39" name="Hexagon 538"/>
            <p:cNvSpPr/>
            <p:nvPr/>
          </p:nvSpPr>
          <p:spPr>
            <a:xfrm>
              <a:off x="7209659" y="1985460"/>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40" name="Hexagon 539"/>
            <p:cNvSpPr/>
            <p:nvPr/>
          </p:nvSpPr>
          <p:spPr>
            <a:xfrm>
              <a:off x="6978722" y="2121097"/>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41" name="Hexagon 540"/>
            <p:cNvSpPr/>
            <p:nvPr/>
          </p:nvSpPr>
          <p:spPr>
            <a:xfrm>
              <a:off x="7209659" y="2252185"/>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542" name="Straight Connector 541"/>
            <p:cNvCxnSpPr/>
            <p:nvPr/>
          </p:nvCxnSpPr>
          <p:spPr>
            <a:xfrm>
              <a:off x="7116179" y="2245092"/>
              <a:ext cx="230937" cy="135637"/>
            </a:xfrm>
            <a:prstGeom prst="line">
              <a:avLst/>
            </a:prstGeom>
            <a:noFill/>
            <a:ln w="6350" cap="flat" cmpd="sng" algn="ctr">
              <a:solidFill>
                <a:srgbClr val="5B9BD5"/>
              </a:solidFill>
              <a:prstDash val="solid"/>
              <a:miter lim="800000"/>
            </a:ln>
            <a:effectLst/>
          </p:spPr>
        </p:cxnSp>
        <p:cxnSp>
          <p:nvCxnSpPr>
            <p:cNvPr id="543" name="Straight Connector 542"/>
            <p:cNvCxnSpPr/>
            <p:nvPr/>
          </p:nvCxnSpPr>
          <p:spPr>
            <a:xfrm>
              <a:off x="7116179" y="1973817"/>
              <a:ext cx="230937" cy="135637"/>
            </a:xfrm>
            <a:prstGeom prst="line">
              <a:avLst/>
            </a:prstGeom>
            <a:noFill/>
            <a:ln w="6350" cap="flat" cmpd="sng" algn="ctr">
              <a:solidFill>
                <a:srgbClr val="5B9BD5"/>
              </a:solidFill>
              <a:prstDash val="solid"/>
              <a:miter lim="800000"/>
            </a:ln>
            <a:effectLst/>
          </p:spPr>
        </p:cxnSp>
        <p:cxnSp>
          <p:nvCxnSpPr>
            <p:cNvPr id="544" name="Straight Connector 543"/>
            <p:cNvCxnSpPr/>
            <p:nvPr/>
          </p:nvCxnSpPr>
          <p:spPr>
            <a:xfrm>
              <a:off x="7347031" y="2103634"/>
              <a:ext cx="230937" cy="135637"/>
            </a:xfrm>
            <a:prstGeom prst="line">
              <a:avLst/>
            </a:prstGeom>
            <a:noFill/>
            <a:ln w="6350" cap="flat" cmpd="sng" algn="ctr">
              <a:solidFill>
                <a:srgbClr val="5B9BD5"/>
              </a:solidFill>
              <a:prstDash val="solid"/>
              <a:miter lim="800000"/>
            </a:ln>
            <a:effectLst/>
          </p:spPr>
        </p:cxnSp>
        <p:cxnSp>
          <p:nvCxnSpPr>
            <p:cNvPr id="545" name="Straight Connector 544"/>
            <p:cNvCxnSpPr/>
            <p:nvPr/>
          </p:nvCxnSpPr>
          <p:spPr>
            <a:xfrm flipH="1">
              <a:off x="7347031" y="2245092"/>
              <a:ext cx="230937" cy="135637"/>
            </a:xfrm>
            <a:prstGeom prst="line">
              <a:avLst/>
            </a:prstGeom>
            <a:noFill/>
            <a:ln w="6350" cap="flat" cmpd="sng" algn="ctr">
              <a:solidFill>
                <a:srgbClr val="5B9BD5"/>
              </a:solidFill>
              <a:prstDash val="solid"/>
              <a:miter lim="800000"/>
            </a:ln>
            <a:effectLst/>
          </p:spPr>
        </p:cxnSp>
        <p:cxnSp>
          <p:nvCxnSpPr>
            <p:cNvPr id="546" name="Straight Connector 545"/>
            <p:cNvCxnSpPr/>
            <p:nvPr/>
          </p:nvCxnSpPr>
          <p:spPr>
            <a:xfrm>
              <a:off x="7343360" y="2115275"/>
              <a:ext cx="33" cy="268599"/>
            </a:xfrm>
            <a:prstGeom prst="line">
              <a:avLst/>
            </a:prstGeom>
            <a:noFill/>
            <a:ln w="6350" cap="flat" cmpd="sng" algn="ctr">
              <a:solidFill>
                <a:srgbClr val="5B9BD5"/>
              </a:solidFill>
              <a:prstDash val="solid"/>
              <a:miter lim="800000"/>
            </a:ln>
            <a:effectLst/>
          </p:spPr>
        </p:cxnSp>
        <p:cxnSp>
          <p:nvCxnSpPr>
            <p:cNvPr id="547" name="Straight Connector 546"/>
            <p:cNvCxnSpPr/>
            <p:nvPr/>
          </p:nvCxnSpPr>
          <p:spPr>
            <a:xfrm flipV="1">
              <a:off x="7112456" y="2109454"/>
              <a:ext cx="230903" cy="129817"/>
            </a:xfrm>
            <a:prstGeom prst="line">
              <a:avLst/>
            </a:prstGeom>
            <a:noFill/>
            <a:ln w="6350" cap="flat" cmpd="sng" algn="ctr">
              <a:solidFill>
                <a:srgbClr val="5B9BD5"/>
              </a:solidFill>
              <a:prstDash val="solid"/>
              <a:miter lim="800000"/>
            </a:ln>
            <a:effectLst/>
          </p:spPr>
        </p:cxnSp>
        <p:cxnSp>
          <p:nvCxnSpPr>
            <p:cNvPr id="548" name="Straight Connector 547"/>
            <p:cNvCxnSpPr/>
            <p:nvPr/>
          </p:nvCxnSpPr>
          <p:spPr>
            <a:xfrm flipV="1">
              <a:off x="7347031" y="1967996"/>
              <a:ext cx="230937" cy="147278"/>
            </a:xfrm>
            <a:prstGeom prst="line">
              <a:avLst/>
            </a:prstGeom>
            <a:noFill/>
            <a:ln w="6350" cap="flat" cmpd="sng" algn="ctr">
              <a:solidFill>
                <a:srgbClr val="5B9BD5"/>
              </a:solidFill>
              <a:prstDash val="solid"/>
              <a:miter lim="800000"/>
            </a:ln>
            <a:effectLst/>
          </p:spPr>
        </p:cxnSp>
        <p:cxnSp>
          <p:nvCxnSpPr>
            <p:cNvPr id="549" name="Straight Connector 548"/>
            <p:cNvCxnSpPr/>
            <p:nvPr/>
          </p:nvCxnSpPr>
          <p:spPr>
            <a:xfrm>
              <a:off x="7116162" y="1998437"/>
              <a:ext cx="33" cy="268599"/>
            </a:xfrm>
            <a:prstGeom prst="line">
              <a:avLst/>
            </a:prstGeom>
            <a:noFill/>
            <a:ln w="6350" cap="flat" cmpd="sng" algn="ctr">
              <a:solidFill>
                <a:srgbClr val="5B9BD5"/>
              </a:solidFill>
              <a:prstDash val="solid"/>
              <a:miter lim="800000"/>
            </a:ln>
            <a:effectLst/>
          </p:spPr>
        </p:cxnSp>
        <p:sp>
          <p:nvSpPr>
            <p:cNvPr id="550" name="Hexagon 549"/>
            <p:cNvSpPr/>
            <p:nvPr/>
          </p:nvSpPr>
          <p:spPr>
            <a:xfrm>
              <a:off x="7441414" y="1854372"/>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51" name="Hexagon 550"/>
            <p:cNvSpPr/>
            <p:nvPr/>
          </p:nvSpPr>
          <p:spPr>
            <a:xfrm>
              <a:off x="7672351" y="1985460"/>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52" name="Hexagon 551"/>
            <p:cNvSpPr/>
            <p:nvPr/>
          </p:nvSpPr>
          <p:spPr>
            <a:xfrm>
              <a:off x="7441414" y="2121097"/>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53" name="Hexagon 552"/>
            <p:cNvSpPr/>
            <p:nvPr/>
          </p:nvSpPr>
          <p:spPr>
            <a:xfrm>
              <a:off x="7672351" y="2252185"/>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554" name="Straight Connector 553"/>
            <p:cNvCxnSpPr/>
            <p:nvPr/>
          </p:nvCxnSpPr>
          <p:spPr>
            <a:xfrm>
              <a:off x="7578871" y="2245092"/>
              <a:ext cx="230937" cy="135637"/>
            </a:xfrm>
            <a:prstGeom prst="line">
              <a:avLst/>
            </a:prstGeom>
            <a:noFill/>
            <a:ln w="6350" cap="flat" cmpd="sng" algn="ctr">
              <a:solidFill>
                <a:srgbClr val="5B9BD5"/>
              </a:solidFill>
              <a:prstDash val="solid"/>
              <a:miter lim="800000"/>
            </a:ln>
            <a:effectLst/>
          </p:spPr>
        </p:cxnSp>
        <p:cxnSp>
          <p:nvCxnSpPr>
            <p:cNvPr id="555" name="Straight Connector 554"/>
            <p:cNvCxnSpPr/>
            <p:nvPr/>
          </p:nvCxnSpPr>
          <p:spPr>
            <a:xfrm>
              <a:off x="7578871" y="1973817"/>
              <a:ext cx="230937" cy="135637"/>
            </a:xfrm>
            <a:prstGeom prst="line">
              <a:avLst/>
            </a:prstGeom>
            <a:noFill/>
            <a:ln w="6350" cap="flat" cmpd="sng" algn="ctr">
              <a:solidFill>
                <a:srgbClr val="5B9BD5"/>
              </a:solidFill>
              <a:prstDash val="solid"/>
              <a:miter lim="800000"/>
            </a:ln>
            <a:effectLst/>
          </p:spPr>
        </p:cxnSp>
        <p:cxnSp>
          <p:nvCxnSpPr>
            <p:cNvPr id="556" name="Straight Connector 555"/>
            <p:cNvCxnSpPr/>
            <p:nvPr/>
          </p:nvCxnSpPr>
          <p:spPr>
            <a:xfrm>
              <a:off x="7802379" y="2103634"/>
              <a:ext cx="230937" cy="135637"/>
            </a:xfrm>
            <a:prstGeom prst="line">
              <a:avLst/>
            </a:prstGeom>
            <a:noFill/>
            <a:ln w="6350" cap="flat" cmpd="sng" algn="ctr">
              <a:solidFill>
                <a:srgbClr val="5B9BD5"/>
              </a:solidFill>
              <a:prstDash val="solid"/>
              <a:miter lim="800000"/>
            </a:ln>
            <a:effectLst/>
          </p:spPr>
        </p:cxnSp>
        <p:cxnSp>
          <p:nvCxnSpPr>
            <p:cNvPr id="557" name="Straight Connector 556"/>
            <p:cNvCxnSpPr/>
            <p:nvPr/>
          </p:nvCxnSpPr>
          <p:spPr>
            <a:xfrm flipH="1">
              <a:off x="7802379" y="2245092"/>
              <a:ext cx="230937" cy="135637"/>
            </a:xfrm>
            <a:prstGeom prst="line">
              <a:avLst/>
            </a:prstGeom>
            <a:noFill/>
            <a:ln w="6350" cap="flat" cmpd="sng" algn="ctr">
              <a:solidFill>
                <a:srgbClr val="5B9BD5"/>
              </a:solidFill>
              <a:prstDash val="solid"/>
              <a:miter lim="800000"/>
            </a:ln>
            <a:effectLst/>
          </p:spPr>
        </p:cxnSp>
        <p:cxnSp>
          <p:nvCxnSpPr>
            <p:cNvPr id="558" name="Straight Connector 557"/>
            <p:cNvCxnSpPr/>
            <p:nvPr/>
          </p:nvCxnSpPr>
          <p:spPr>
            <a:xfrm>
              <a:off x="7802380" y="2115275"/>
              <a:ext cx="33" cy="268599"/>
            </a:xfrm>
            <a:prstGeom prst="line">
              <a:avLst/>
            </a:prstGeom>
            <a:noFill/>
            <a:ln w="6350" cap="flat" cmpd="sng" algn="ctr">
              <a:solidFill>
                <a:srgbClr val="5B9BD5"/>
              </a:solidFill>
              <a:prstDash val="solid"/>
              <a:miter lim="800000"/>
            </a:ln>
            <a:effectLst/>
          </p:spPr>
        </p:cxnSp>
        <p:cxnSp>
          <p:nvCxnSpPr>
            <p:cNvPr id="559" name="Straight Connector 558"/>
            <p:cNvCxnSpPr/>
            <p:nvPr/>
          </p:nvCxnSpPr>
          <p:spPr>
            <a:xfrm flipV="1">
              <a:off x="7575148" y="2109454"/>
              <a:ext cx="230903" cy="129817"/>
            </a:xfrm>
            <a:prstGeom prst="line">
              <a:avLst/>
            </a:prstGeom>
            <a:noFill/>
            <a:ln w="6350" cap="flat" cmpd="sng" algn="ctr">
              <a:solidFill>
                <a:srgbClr val="5B9BD5"/>
              </a:solidFill>
              <a:prstDash val="solid"/>
              <a:miter lim="800000"/>
            </a:ln>
            <a:effectLst/>
          </p:spPr>
        </p:cxnSp>
        <p:cxnSp>
          <p:nvCxnSpPr>
            <p:cNvPr id="560" name="Straight Connector 559"/>
            <p:cNvCxnSpPr/>
            <p:nvPr/>
          </p:nvCxnSpPr>
          <p:spPr>
            <a:xfrm flipV="1">
              <a:off x="7802379" y="1967996"/>
              <a:ext cx="230937" cy="147278"/>
            </a:xfrm>
            <a:prstGeom prst="line">
              <a:avLst/>
            </a:prstGeom>
            <a:noFill/>
            <a:ln w="6350" cap="flat" cmpd="sng" algn="ctr">
              <a:solidFill>
                <a:srgbClr val="5B9BD5"/>
              </a:solidFill>
              <a:prstDash val="solid"/>
              <a:miter lim="800000"/>
            </a:ln>
            <a:effectLst/>
          </p:spPr>
        </p:cxnSp>
        <p:cxnSp>
          <p:nvCxnSpPr>
            <p:cNvPr id="561" name="Straight Connector 560"/>
            <p:cNvCxnSpPr/>
            <p:nvPr/>
          </p:nvCxnSpPr>
          <p:spPr>
            <a:xfrm>
              <a:off x="7578854" y="1998437"/>
              <a:ext cx="33" cy="268599"/>
            </a:xfrm>
            <a:prstGeom prst="line">
              <a:avLst/>
            </a:prstGeom>
            <a:noFill/>
            <a:ln w="6350" cap="flat" cmpd="sng" algn="ctr">
              <a:solidFill>
                <a:srgbClr val="5B9BD5"/>
              </a:solidFill>
              <a:prstDash val="solid"/>
              <a:miter lim="800000"/>
            </a:ln>
            <a:effectLst/>
          </p:spPr>
        </p:cxnSp>
        <p:sp>
          <p:nvSpPr>
            <p:cNvPr id="562" name="Hexagon 561"/>
            <p:cNvSpPr/>
            <p:nvPr/>
          </p:nvSpPr>
          <p:spPr>
            <a:xfrm>
              <a:off x="7902040" y="185791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63" name="Hexagon 562"/>
            <p:cNvSpPr/>
            <p:nvPr/>
          </p:nvSpPr>
          <p:spPr>
            <a:xfrm>
              <a:off x="8132977" y="198900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64" name="Hexagon 563"/>
            <p:cNvSpPr/>
            <p:nvPr/>
          </p:nvSpPr>
          <p:spPr>
            <a:xfrm>
              <a:off x="7902040" y="212464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65" name="Hexagon 564"/>
            <p:cNvSpPr/>
            <p:nvPr/>
          </p:nvSpPr>
          <p:spPr>
            <a:xfrm>
              <a:off x="8132977" y="225572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566" name="Straight Connector 565"/>
            <p:cNvCxnSpPr/>
            <p:nvPr/>
          </p:nvCxnSpPr>
          <p:spPr>
            <a:xfrm>
              <a:off x="8039497" y="2248636"/>
              <a:ext cx="230937" cy="135637"/>
            </a:xfrm>
            <a:prstGeom prst="line">
              <a:avLst/>
            </a:prstGeom>
            <a:noFill/>
            <a:ln w="6350" cap="flat" cmpd="sng" algn="ctr">
              <a:solidFill>
                <a:srgbClr val="5B9BD5"/>
              </a:solidFill>
              <a:prstDash val="solid"/>
              <a:miter lim="800000"/>
            </a:ln>
            <a:effectLst/>
          </p:spPr>
        </p:cxnSp>
        <p:cxnSp>
          <p:nvCxnSpPr>
            <p:cNvPr id="567" name="Straight Connector 566"/>
            <p:cNvCxnSpPr/>
            <p:nvPr/>
          </p:nvCxnSpPr>
          <p:spPr>
            <a:xfrm>
              <a:off x="8039497" y="1977361"/>
              <a:ext cx="230937" cy="135637"/>
            </a:xfrm>
            <a:prstGeom prst="line">
              <a:avLst/>
            </a:prstGeom>
            <a:noFill/>
            <a:ln w="6350" cap="flat" cmpd="sng" algn="ctr">
              <a:solidFill>
                <a:srgbClr val="5B9BD5"/>
              </a:solidFill>
              <a:prstDash val="solid"/>
              <a:miter lim="800000"/>
            </a:ln>
            <a:effectLst/>
          </p:spPr>
        </p:cxnSp>
        <p:cxnSp>
          <p:nvCxnSpPr>
            <p:cNvPr id="568" name="Straight Connector 567"/>
            <p:cNvCxnSpPr/>
            <p:nvPr/>
          </p:nvCxnSpPr>
          <p:spPr>
            <a:xfrm>
              <a:off x="8266677" y="2107178"/>
              <a:ext cx="230937" cy="135637"/>
            </a:xfrm>
            <a:prstGeom prst="line">
              <a:avLst/>
            </a:prstGeom>
            <a:noFill/>
            <a:ln w="6350" cap="flat" cmpd="sng" algn="ctr">
              <a:solidFill>
                <a:srgbClr val="5B9BD5"/>
              </a:solidFill>
              <a:prstDash val="solid"/>
              <a:miter lim="800000"/>
            </a:ln>
            <a:effectLst/>
          </p:spPr>
        </p:cxnSp>
        <p:cxnSp>
          <p:nvCxnSpPr>
            <p:cNvPr id="569" name="Straight Connector 568"/>
            <p:cNvCxnSpPr/>
            <p:nvPr/>
          </p:nvCxnSpPr>
          <p:spPr>
            <a:xfrm flipH="1">
              <a:off x="8266677" y="2248636"/>
              <a:ext cx="230937" cy="135637"/>
            </a:xfrm>
            <a:prstGeom prst="line">
              <a:avLst/>
            </a:prstGeom>
            <a:noFill/>
            <a:ln w="6350" cap="flat" cmpd="sng" algn="ctr">
              <a:solidFill>
                <a:srgbClr val="5B9BD5"/>
              </a:solidFill>
              <a:prstDash val="solid"/>
              <a:miter lim="800000"/>
            </a:ln>
            <a:effectLst/>
          </p:spPr>
        </p:cxnSp>
        <p:cxnSp>
          <p:nvCxnSpPr>
            <p:cNvPr id="570" name="Straight Connector 569"/>
            <p:cNvCxnSpPr/>
            <p:nvPr/>
          </p:nvCxnSpPr>
          <p:spPr>
            <a:xfrm>
              <a:off x="8266678" y="2118819"/>
              <a:ext cx="33" cy="268599"/>
            </a:xfrm>
            <a:prstGeom prst="line">
              <a:avLst/>
            </a:prstGeom>
            <a:noFill/>
            <a:ln w="6350" cap="flat" cmpd="sng" algn="ctr">
              <a:solidFill>
                <a:srgbClr val="5B9BD5"/>
              </a:solidFill>
              <a:prstDash val="solid"/>
              <a:miter lim="800000"/>
            </a:ln>
            <a:effectLst/>
          </p:spPr>
        </p:cxnSp>
        <p:cxnSp>
          <p:nvCxnSpPr>
            <p:cNvPr id="571" name="Straight Connector 570"/>
            <p:cNvCxnSpPr/>
            <p:nvPr/>
          </p:nvCxnSpPr>
          <p:spPr>
            <a:xfrm flipV="1">
              <a:off x="8035774" y="2112998"/>
              <a:ext cx="230903" cy="129817"/>
            </a:xfrm>
            <a:prstGeom prst="line">
              <a:avLst/>
            </a:prstGeom>
            <a:noFill/>
            <a:ln w="6350" cap="flat" cmpd="sng" algn="ctr">
              <a:solidFill>
                <a:srgbClr val="5B9BD5"/>
              </a:solidFill>
              <a:prstDash val="solid"/>
              <a:miter lim="800000"/>
            </a:ln>
            <a:effectLst/>
          </p:spPr>
        </p:cxnSp>
        <p:cxnSp>
          <p:nvCxnSpPr>
            <p:cNvPr id="572" name="Straight Connector 571"/>
            <p:cNvCxnSpPr/>
            <p:nvPr/>
          </p:nvCxnSpPr>
          <p:spPr>
            <a:xfrm flipV="1">
              <a:off x="8266677" y="1971540"/>
              <a:ext cx="230937" cy="147278"/>
            </a:xfrm>
            <a:prstGeom prst="line">
              <a:avLst/>
            </a:prstGeom>
            <a:noFill/>
            <a:ln w="6350" cap="flat" cmpd="sng" algn="ctr">
              <a:solidFill>
                <a:srgbClr val="5B9BD5"/>
              </a:solidFill>
              <a:prstDash val="solid"/>
              <a:miter lim="800000"/>
            </a:ln>
            <a:effectLst/>
          </p:spPr>
        </p:cxnSp>
        <p:cxnSp>
          <p:nvCxnSpPr>
            <p:cNvPr id="573" name="Straight Connector 572"/>
            <p:cNvCxnSpPr/>
            <p:nvPr/>
          </p:nvCxnSpPr>
          <p:spPr>
            <a:xfrm>
              <a:off x="8039480" y="2006530"/>
              <a:ext cx="33" cy="268599"/>
            </a:xfrm>
            <a:prstGeom prst="line">
              <a:avLst/>
            </a:prstGeom>
            <a:noFill/>
            <a:ln w="6350" cap="flat" cmpd="sng" algn="ctr">
              <a:solidFill>
                <a:srgbClr val="5B9BD5"/>
              </a:solidFill>
              <a:prstDash val="solid"/>
              <a:miter lim="800000"/>
            </a:ln>
            <a:effectLst/>
          </p:spPr>
        </p:cxnSp>
        <p:sp>
          <p:nvSpPr>
            <p:cNvPr id="574" name="Hexagon 573"/>
            <p:cNvSpPr/>
            <p:nvPr/>
          </p:nvSpPr>
          <p:spPr>
            <a:xfrm>
              <a:off x="8361060" y="185791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75" name="Hexagon 574"/>
            <p:cNvSpPr/>
            <p:nvPr/>
          </p:nvSpPr>
          <p:spPr>
            <a:xfrm>
              <a:off x="8588325" y="198900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76" name="Hexagon 575"/>
            <p:cNvSpPr/>
            <p:nvPr/>
          </p:nvSpPr>
          <p:spPr>
            <a:xfrm>
              <a:off x="8361060" y="212464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77" name="Hexagon 576"/>
            <p:cNvSpPr/>
            <p:nvPr/>
          </p:nvSpPr>
          <p:spPr>
            <a:xfrm>
              <a:off x="8588325" y="225572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578" name="Straight Connector 577"/>
            <p:cNvCxnSpPr/>
            <p:nvPr/>
          </p:nvCxnSpPr>
          <p:spPr>
            <a:xfrm>
              <a:off x="8498517" y="2248636"/>
              <a:ext cx="230937" cy="135637"/>
            </a:xfrm>
            <a:prstGeom prst="line">
              <a:avLst/>
            </a:prstGeom>
            <a:noFill/>
            <a:ln w="6350" cap="flat" cmpd="sng" algn="ctr">
              <a:solidFill>
                <a:srgbClr val="5B9BD5"/>
              </a:solidFill>
              <a:prstDash val="solid"/>
              <a:miter lim="800000"/>
            </a:ln>
            <a:effectLst/>
          </p:spPr>
        </p:cxnSp>
        <p:cxnSp>
          <p:nvCxnSpPr>
            <p:cNvPr id="579" name="Straight Connector 578"/>
            <p:cNvCxnSpPr/>
            <p:nvPr/>
          </p:nvCxnSpPr>
          <p:spPr>
            <a:xfrm>
              <a:off x="8498517" y="1977361"/>
              <a:ext cx="230937" cy="135637"/>
            </a:xfrm>
            <a:prstGeom prst="line">
              <a:avLst/>
            </a:prstGeom>
            <a:noFill/>
            <a:ln w="6350" cap="flat" cmpd="sng" algn="ctr">
              <a:solidFill>
                <a:srgbClr val="5B9BD5"/>
              </a:solidFill>
              <a:prstDash val="solid"/>
              <a:miter lim="800000"/>
            </a:ln>
            <a:effectLst/>
          </p:spPr>
        </p:cxnSp>
        <p:cxnSp>
          <p:nvCxnSpPr>
            <p:cNvPr id="580" name="Straight Connector 579"/>
            <p:cNvCxnSpPr/>
            <p:nvPr/>
          </p:nvCxnSpPr>
          <p:spPr>
            <a:xfrm>
              <a:off x="8722025" y="2107178"/>
              <a:ext cx="230937" cy="135637"/>
            </a:xfrm>
            <a:prstGeom prst="line">
              <a:avLst/>
            </a:prstGeom>
            <a:noFill/>
            <a:ln w="6350" cap="flat" cmpd="sng" algn="ctr">
              <a:solidFill>
                <a:srgbClr val="5B9BD5"/>
              </a:solidFill>
              <a:prstDash val="solid"/>
              <a:miter lim="800000"/>
            </a:ln>
            <a:effectLst/>
          </p:spPr>
        </p:cxnSp>
        <p:cxnSp>
          <p:nvCxnSpPr>
            <p:cNvPr id="581" name="Straight Connector 580"/>
            <p:cNvCxnSpPr/>
            <p:nvPr/>
          </p:nvCxnSpPr>
          <p:spPr>
            <a:xfrm flipH="1">
              <a:off x="8722025" y="2248636"/>
              <a:ext cx="230937" cy="135637"/>
            </a:xfrm>
            <a:prstGeom prst="line">
              <a:avLst/>
            </a:prstGeom>
            <a:noFill/>
            <a:ln w="6350" cap="flat" cmpd="sng" algn="ctr">
              <a:solidFill>
                <a:srgbClr val="5B9BD5"/>
              </a:solidFill>
              <a:prstDash val="solid"/>
              <a:miter lim="800000"/>
            </a:ln>
            <a:effectLst/>
          </p:spPr>
        </p:cxnSp>
        <p:cxnSp>
          <p:nvCxnSpPr>
            <p:cNvPr id="582" name="Straight Connector 581"/>
            <p:cNvCxnSpPr/>
            <p:nvPr/>
          </p:nvCxnSpPr>
          <p:spPr>
            <a:xfrm>
              <a:off x="8722026" y="2118819"/>
              <a:ext cx="33" cy="268599"/>
            </a:xfrm>
            <a:prstGeom prst="line">
              <a:avLst/>
            </a:prstGeom>
            <a:noFill/>
            <a:ln w="6350" cap="flat" cmpd="sng" algn="ctr">
              <a:solidFill>
                <a:srgbClr val="5B9BD5"/>
              </a:solidFill>
              <a:prstDash val="solid"/>
              <a:miter lim="800000"/>
            </a:ln>
            <a:effectLst/>
          </p:spPr>
        </p:cxnSp>
        <p:cxnSp>
          <p:nvCxnSpPr>
            <p:cNvPr id="583" name="Straight Connector 582"/>
            <p:cNvCxnSpPr/>
            <p:nvPr/>
          </p:nvCxnSpPr>
          <p:spPr>
            <a:xfrm flipV="1">
              <a:off x="8494794" y="2112998"/>
              <a:ext cx="230903" cy="129817"/>
            </a:xfrm>
            <a:prstGeom prst="line">
              <a:avLst/>
            </a:prstGeom>
            <a:noFill/>
            <a:ln w="6350" cap="flat" cmpd="sng" algn="ctr">
              <a:solidFill>
                <a:srgbClr val="5B9BD5"/>
              </a:solidFill>
              <a:prstDash val="solid"/>
              <a:miter lim="800000"/>
            </a:ln>
            <a:effectLst/>
          </p:spPr>
        </p:cxnSp>
        <p:cxnSp>
          <p:nvCxnSpPr>
            <p:cNvPr id="584" name="Straight Connector 583"/>
            <p:cNvCxnSpPr/>
            <p:nvPr/>
          </p:nvCxnSpPr>
          <p:spPr>
            <a:xfrm flipV="1">
              <a:off x="8722025" y="1971540"/>
              <a:ext cx="230937" cy="147278"/>
            </a:xfrm>
            <a:prstGeom prst="line">
              <a:avLst/>
            </a:prstGeom>
            <a:noFill/>
            <a:ln w="6350" cap="flat" cmpd="sng" algn="ctr">
              <a:solidFill>
                <a:srgbClr val="5B9BD5"/>
              </a:solidFill>
              <a:prstDash val="solid"/>
              <a:miter lim="800000"/>
            </a:ln>
            <a:effectLst/>
          </p:spPr>
        </p:cxnSp>
        <p:cxnSp>
          <p:nvCxnSpPr>
            <p:cNvPr id="585" name="Straight Connector 584"/>
            <p:cNvCxnSpPr/>
            <p:nvPr/>
          </p:nvCxnSpPr>
          <p:spPr>
            <a:xfrm>
              <a:off x="8498500" y="2001981"/>
              <a:ext cx="33" cy="268599"/>
            </a:xfrm>
            <a:prstGeom prst="line">
              <a:avLst/>
            </a:prstGeom>
            <a:noFill/>
            <a:ln w="6350" cap="flat" cmpd="sng" algn="ctr">
              <a:solidFill>
                <a:srgbClr val="5B9BD5"/>
              </a:solidFill>
              <a:prstDash val="solid"/>
              <a:miter lim="800000"/>
            </a:ln>
            <a:effectLst/>
          </p:spPr>
        </p:cxnSp>
        <p:sp>
          <p:nvSpPr>
            <p:cNvPr id="586" name="Hexagon 585"/>
            <p:cNvSpPr/>
            <p:nvPr/>
          </p:nvSpPr>
          <p:spPr>
            <a:xfrm>
              <a:off x="8818894" y="185791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87" name="Hexagon 586"/>
            <p:cNvSpPr/>
            <p:nvPr/>
          </p:nvSpPr>
          <p:spPr>
            <a:xfrm>
              <a:off x="9046159" y="198900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88" name="Hexagon 587"/>
            <p:cNvSpPr/>
            <p:nvPr/>
          </p:nvSpPr>
          <p:spPr>
            <a:xfrm>
              <a:off x="8818894" y="212464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89" name="Hexagon 588"/>
            <p:cNvSpPr/>
            <p:nvPr/>
          </p:nvSpPr>
          <p:spPr>
            <a:xfrm>
              <a:off x="9046159" y="225572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590" name="Straight Connector 589"/>
            <p:cNvCxnSpPr/>
            <p:nvPr/>
          </p:nvCxnSpPr>
          <p:spPr>
            <a:xfrm>
              <a:off x="8956351" y="2248636"/>
              <a:ext cx="230937" cy="135637"/>
            </a:xfrm>
            <a:prstGeom prst="line">
              <a:avLst/>
            </a:prstGeom>
            <a:noFill/>
            <a:ln w="6350" cap="flat" cmpd="sng" algn="ctr">
              <a:solidFill>
                <a:srgbClr val="5B9BD5"/>
              </a:solidFill>
              <a:prstDash val="solid"/>
              <a:miter lim="800000"/>
            </a:ln>
            <a:effectLst/>
          </p:spPr>
        </p:cxnSp>
        <p:cxnSp>
          <p:nvCxnSpPr>
            <p:cNvPr id="591" name="Straight Connector 590"/>
            <p:cNvCxnSpPr/>
            <p:nvPr/>
          </p:nvCxnSpPr>
          <p:spPr>
            <a:xfrm>
              <a:off x="8956351" y="1977361"/>
              <a:ext cx="230937" cy="135637"/>
            </a:xfrm>
            <a:prstGeom prst="line">
              <a:avLst/>
            </a:prstGeom>
            <a:noFill/>
            <a:ln w="6350" cap="flat" cmpd="sng" algn="ctr">
              <a:solidFill>
                <a:srgbClr val="5B9BD5"/>
              </a:solidFill>
              <a:prstDash val="solid"/>
              <a:miter lim="800000"/>
            </a:ln>
            <a:effectLst/>
          </p:spPr>
        </p:cxnSp>
        <p:cxnSp>
          <p:nvCxnSpPr>
            <p:cNvPr id="592" name="Straight Connector 591"/>
            <p:cNvCxnSpPr/>
            <p:nvPr/>
          </p:nvCxnSpPr>
          <p:spPr>
            <a:xfrm>
              <a:off x="9167391" y="2107178"/>
              <a:ext cx="230937" cy="135637"/>
            </a:xfrm>
            <a:prstGeom prst="line">
              <a:avLst/>
            </a:prstGeom>
            <a:noFill/>
            <a:ln w="6350" cap="flat" cmpd="sng" algn="ctr">
              <a:solidFill>
                <a:srgbClr val="5B9BD5"/>
              </a:solidFill>
              <a:prstDash val="solid"/>
              <a:miter lim="800000"/>
            </a:ln>
            <a:effectLst/>
          </p:spPr>
        </p:cxnSp>
        <p:cxnSp>
          <p:nvCxnSpPr>
            <p:cNvPr id="593" name="Straight Connector 592"/>
            <p:cNvCxnSpPr/>
            <p:nvPr/>
          </p:nvCxnSpPr>
          <p:spPr>
            <a:xfrm flipH="1">
              <a:off x="9167391" y="2248636"/>
              <a:ext cx="230937" cy="135637"/>
            </a:xfrm>
            <a:prstGeom prst="line">
              <a:avLst/>
            </a:prstGeom>
            <a:noFill/>
            <a:ln w="6350" cap="flat" cmpd="sng" algn="ctr">
              <a:solidFill>
                <a:srgbClr val="5B9BD5"/>
              </a:solidFill>
              <a:prstDash val="solid"/>
              <a:miter lim="800000"/>
            </a:ln>
            <a:effectLst/>
          </p:spPr>
        </p:cxnSp>
        <p:cxnSp>
          <p:nvCxnSpPr>
            <p:cNvPr id="594" name="Straight Connector 593"/>
            <p:cNvCxnSpPr/>
            <p:nvPr/>
          </p:nvCxnSpPr>
          <p:spPr>
            <a:xfrm>
              <a:off x="9179860" y="2118819"/>
              <a:ext cx="33" cy="268599"/>
            </a:xfrm>
            <a:prstGeom prst="line">
              <a:avLst/>
            </a:prstGeom>
            <a:noFill/>
            <a:ln w="6350" cap="flat" cmpd="sng" algn="ctr">
              <a:solidFill>
                <a:srgbClr val="5B9BD5"/>
              </a:solidFill>
              <a:prstDash val="solid"/>
              <a:miter lim="800000"/>
            </a:ln>
            <a:effectLst/>
          </p:spPr>
        </p:cxnSp>
        <p:cxnSp>
          <p:nvCxnSpPr>
            <p:cNvPr id="595" name="Straight Connector 594"/>
            <p:cNvCxnSpPr/>
            <p:nvPr/>
          </p:nvCxnSpPr>
          <p:spPr>
            <a:xfrm flipV="1">
              <a:off x="8952628" y="2112998"/>
              <a:ext cx="230903" cy="129817"/>
            </a:xfrm>
            <a:prstGeom prst="line">
              <a:avLst/>
            </a:prstGeom>
            <a:noFill/>
            <a:ln w="6350" cap="flat" cmpd="sng" algn="ctr">
              <a:solidFill>
                <a:srgbClr val="5B9BD5"/>
              </a:solidFill>
              <a:prstDash val="solid"/>
              <a:miter lim="800000"/>
            </a:ln>
            <a:effectLst/>
          </p:spPr>
        </p:cxnSp>
        <p:cxnSp>
          <p:nvCxnSpPr>
            <p:cNvPr id="596" name="Straight Connector 595"/>
            <p:cNvCxnSpPr/>
            <p:nvPr/>
          </p:nvCxnSpPr>
          <p:spPr>
            <a:xfrm flipV="1">
              <a:off x="9167391" y="1971540"/>
              <a:ext cx="230937" cy="147278"/>
            </a:xfrm>
            <a:prstGeom prst="line">
              <a:avLst/>
            </a:prstGeom>
            <a:noFill/>
            <a:ln w="6350" cap="flat" cmpd="sng" algn="ctr">
              <a:solidFill>
                <a:srgbClr val="5B9BD5"/>
              </a:solidFill>
              <a:prstDash val="solid"/>
              <a:miter lim="800000"/>
            </a:ln>
            <a:effectLst/>
          </p:spPr>
        </p:cxnSp>
        <p:cxnSp>
          <p:nvCxnSpPr>
            <p:cNvPr id="597" name="Straight Connector 596"/>
            <p:cNvCxnSpPr/>
            <p:nvPr/>
          </p:nvCxnSpPr>
          <p:spPr>
            <a:xfrm>
              <a:off x="8956334" y="2001981"/>
              <a:ext cx="33" cy="268599"/>
            </a:xfrm>
            <a:prstGeom prst="line">
              <a:avLst/>
            </a:prstGeom>
            <a:noFill/>
            <a:ln w="6350" cap="flat" cmpd="sng" algn="ctr">
              <a:solidFill>
                <a:srgbClr val="5B9BD5"/>
              </a:solidFill>
              <a:prstDash val="solid"/>
              <a:miter lim="800000"/>
            </a:ln>
            <a:effectLst/>
          </p:spPr>
        </p:cxnSp>
        <p:sp>
          <p:nvSpPr>
            <p:cNvPr id="598" name="Hexagon 597"/>
            <p:cNvSpPr/>
            <p:nvPr/>
          </p:nvSpPr>
          <p:spPr>
            <a:xfrm>
              <a:off x="9271538" y="185791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599" name="Hexagon 598"/>
            <p:cNvSpPr/>
            <p:nvPr/>
          </p:nvSpPr>
          <p:spPr>
            <a:xfrm>
              <a:off x="9502475" y="198900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00" name="Hexagon 599"/>
            <p:cNvSpPr/>
            <p:nvPr/>
          </p:nvSpPr>
          <p:spPr>
            <a:xfrm>
              <a:off x="9271538" y="212464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01" name="Hexagon 600"/>
            <p:cNvSpPr/>
            <p:nvPr/>
          </p:nvSpPr>
          <p:spPr>
            <a:xfrm>
              <a:off x="9502475" y="225572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602" name="Straight Connector 601"/>
            <p:cNvCxnSpPr/>
            <p:nvPr/>
          </p:nvCxnSpPr>
          <p:spPr>
            <a:xfrm>
              <a:off x="9408995" y="2248636"/>
              <a:ext cx="230937" cy="135637"/>
            </a:xfrm>
            <a:prstGeom prst="line">
              <a:avLst/>
            </a:prstGeom>
            <a:noFill/>
            <a:ln w="6350" cap="flat" cmpd="sng" algn="ctr">
              <a:solidFill>
                <a:srgbClr val="5B9BD5"/>
              </a:solidFill>
              <a:prstDash val="solid"/>
              <a:miter lim="800000"/>
            </a:ln>
            <a:effectLst/>
          </p:spPr>
        </p:cxnSp>
        <p:cxnSp>
          <p:nvCxnSpPr>
            <p:cNvPr id="603" name="Straight Connector 602"/>
            <p:cNvCxnSpPr/>
            <p:nvPr/>
          </p:nvCxnSpPr>
          <p:spPr>
            <a:xfrm>
              <a:off x="9408995" y="1977361"/>
              <a:ext cx="230937" cy="135637"/>
            </a:xfrm>
            <a:prstGeom prst="line">
              <a:avLst/>
            </a:prstGeom>
            <a:noFill/>
            <a:ln w="6350" cap="flat" cmpd="sng" algn="ctr">
              <a:solidFill>
                <a:srgbClr val="5B9BD5"/>
              </a:solidFill>
              <a:prstDash val="solid"/>
              <a:miter lim="800000"/>
            </a:ln>
            <a:effectLst/>
          </p:spPr>
        </p:cxnSp>
        <p:cxnSp>
          <p:nvCxnSpPr>
            <p:cNvPr id="604" name="Straight Connector 603"/>
            <p:cNvCxnSpPr/>
            <p:nvPr/>
          </p:nvCxnSpPr>
          <p:spPr>
            <a:xfrm>
              <a:off x="9636175" y="2107178"/>
              <a:ext cx="230937" cy="135637"/>
            </a:xfrm>
            <a:prstGeom prst="line">
              <a:avLst/>
            </a:prstGeom>
            <a:noFill/>
            <a:ln w="6350" cap="flat" cmpd="sng" algn="ctr">
              <a:solidFill>
                <a:srgbClr val="5B9BD5"/>
              </a:solidFill>
              <a:prstDash val="solid"/>
              <a:miter lim="800000"/>
            </a:ln>
            <a:effectLst/>
          </p:spPr>
        </p:cxnSp>
        <p:cxnSp>
          <p:nvCxnSpPr>
            <p:cNvPr id="605" name="Straight Connector 604"/>
            <p:cNvCxnSpPr/>
            <p:nvPr/>
          </p:nvCxnSpPr>
          <p:spPr>
            <a:xfrm flipH="1">
              <a:off x="9636175" y="2248636"/>
              <a:ext cx="230937" cy="135637"/>
            </a:xfrm>
            <a:prstGeom prst="line">
              <a:avLst/>
            </a:prstGeom>
            <a:noFill/>
            <a:ln w="6350" cap="flat" cmpd="sng" algn="ctr">
              <a:solidFill>
                <a:srgbClr val="5B9BD5"/>
              </a:solidFill>
              <a:prstDash val="solid"/>
              <a:miter lim="800000"/>
            </a:ln>
            <a:effectLst/>
          </p:spPr>
        </p:cxnSp>
        <p:cxnSp>
          <p:nvCxnSpPr>
            <p:cNvPr id="606" name="Straight Connector 605"/>
            <p:cNvCxnSpPr/>
            <p:nvPr/>
          </p:nvCxnSpPr>
          <p:spPr>
            <a:xfrm>
              <a:off x="9636176" y="2118819"/>
              <a:ext cx="33" cy="268599"/>
            </a:xfrm>
            <a:prstGeom prst="line">
              <a:avLst/>
            </a:prstGeom>
            <a:noFill/>
            <a:ln w="6350" cap="flat" cmpd="sng" algn="ctr">
              <a:solidFill>
                <a:srgbClr val="5B9BD5"/>
              </a:solidFill>
              <a:prstDash val="solid"/>
              <a:miter lim="800000"/>
            </a:ln>
            <a:effectLst/>
          </p:spPr>
        </p:cxnSp>
        <p:cxnSp>
          <p:nvCxnSpPr>
            <p:cNvPr id="607" name="Straight Connector 606"/>
            <p:cNvCxnSpPr/>
            <p:nvPr/>
          </p:nvCxnSpPr>
          <p:spPr>
            <a:xfrm flipV="1">
              <a:off x="9405272" y="2112998"/>
              <a:ext cx="230903" cy="129817"/>
            </a:xfrm>
            <a:prstGeom prst="line">
              <a:avLst/>
            </a:prstGeom>
            <a:noFill/>
            <a:ln w="6350" cap="flat" cmpd="sng" algn="ctr">
              <a:solidFill>
                <a:srgbClr val="5B9BD5"/>
              </a:solidFill>
              <a:prstDash val="solid"/>
              <a:miter lim="800000"/>
            </a:ln>
            <a:effectLst/>
          </p:spPr>
        </p:cxnSp>
        <p:cxnSp>
          <p:nvCxnSpPr>
            <p:cNvPr id="608" name="Straight Connector 607"/>
            <p:cNvCxnSpPr/>
            <p:nvPr/>
          </p:nvCxnSpPr>
          <p:spPr>
            <a:xfrm flipV="1">
              <a:off x="9636175" y="1971540"/>
              <a:ext cx="230937" cy="147278"/>
            </a:xfrm>
            <a:prstGeom prst="line">
              <a:avLst/>
            </a:prstGeom>
            <a:noFill/>
            <a:ln w="6350" cap="flat" cmpd="sng" algn="ctr">
              <a:solidFill>
                <a:srgbClr val="5B9BD5"/>
              </a:solidFill>
              <a:prstDash val="solid"/>
              <a:miter lim="800000"/>
            </a:ln>
            <a:effectLst/>
          </p:spPr>
        </p:cxnSp>
        <p:cxnSp>
          <p:nvCxnSpPr>
            <p:cNvPr id="609" name="Straight Connector 608"/>
            <p:cNvCxnSpPr/>
            <p:nvPr/>
          </p:nvCxnSpPr>
          <p:spPr>
            <a:xfrm>
              <a:off x="9408978" y="2001981"/>
              <a:ext cx="33" cy="268599"/>
            </a:xfrm>
            <a:prstGeom prst="line">
              <a:avLst/>
            </a:prstGeom>
            <a:noFill/>
            <a:ln w="6350" cap="flat" cmpd="sng" algn="ctr">
              <a:solidFill>
                <a:srgbClr val="5B9BD5"/>
              </a:solidFill>
              <a:prstDash val="solid"/>
              <a:miter lim="800000"/>
            </a:ln>
            <a:effectLst/>
          </p:spPr>
        </p:cxnSp>
        <p:sp>
          <p:nvSpPr>
            <p:cNvPr id="610" name="Hexagon 609"/>
            <p:cNvSpPr/>
            <p:nvPr/>
          </p:nvSpPr>
          <p:spPr>
            <a:xfrm>
              <a:off x="9730558" y="185791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11" name="Hexagon 610"/>
            <p:cNvSpPr/>
            <p:nvPr/>
          </p:nvSpPr>
          <p:spPr>
            <a:xfrm>
              <a:off x="9961495" y="198900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12" name="Hexagon 611"/>
            <p:cNvSpPr/>
            <p:nvPr/>
          </p:nvSpPr>
          <p:spPr>
            <a:xfrm>
              <a:off x="9730558" y="212464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13" name="Hexagon 612"/>
            <p:cNvSpPr/>
            <p:nvPr/>
          </p:nvSpPr>
          <p:spPr>
            <a:xfrm>
              <a:off x="9961495" y="225572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614" name="Straight Connector 613"/>
            <p:cNvCxnSpPr/>
            <p:nvPr/>
          </p:nvCxnSpPr>
          <p:spPr>
            <a:xfrm>
              <a:off x="9868015" y="2248636"/>
              <a:ext cx="230937" cy="135637"/>
            </a:xfrm>
            <a:prstGeom prst="line">
              <a:avLst/>
            </a:prstGeom>
            <a:noFill/>
            <a:ln w="6350" cap="flat" cmpd="sng" algn="ctr">
              <a:solidFill>
                <a:srgbClr val="5B9BD5"/>
              </a:solidFill>
              <a:prstDash val="solid"/>
              <a:miter lim="800000"/>
            </a:ln>
            <a:effectLst/>
          </p:spPr>
        </p:cxnSp>
        <p:cxnSp>
          <p:nvCxnSpPr>
            <p:cNvPr id="615" name="Straight Connector 614"/>
            <p:cNvCxnSpPr/>
            <p:nvPr/>
          </p:nvCxnSpPr>
          <p:spPr>
            <a:xfrm>
              <a:off x="9868015" y="1977361"/>
              <a:ext cx="230937" cy="135637"/>
            </a:xfrm>
            <a:prstGeom prst="line">
              <a:avLst/>
            </a:prstGeom>
            <a:noFill/>
            <a:ln w="6350" cap="flat" cmpd="sng" algn="ctr">
              <a:solidFill>
                <a:srgbClr val="5B9BD5"/>
              </a:solidFill>
              <a:prstDash val="solid"/>
              <a:miter lim="800000"/>
            </a:ln>
            <a:effectLst/>
          </p:spPr>
        </p:cxnSp>
        <p:cxnSp>
          <p:nvCxnSpPr>
            <p:cNvPr id="616" name="Straight Connector 615"/>
            <p:cNvCxnSpPr/>
            <p:nvPr/>
          </p:nvCxnSpPr>
          <p:spPr>
            <a:xfrm>
              <a:off x="10095195" y="2107178"/>
              <a:ext cx="230937" cy="135637"/>
            </a:xfrm>
            <a:prstGeom prst="line">
              <a:avLst/>
            </a:prstGeom>
            <a:noFill/>
            <a:ln w="6350" cap="flat" cmpd="sng" algn="ctr">
              <a:solidFill>
                <a:srgbClr val="5B9BD5"/>
              </a:solidFill>
              <a:prstDash val="solid"/>
              <a:miter lim="800000"/>
            </a:ln>
            <a:effectLst/>
          </p:spPr>
        </p:cxnSp>
        <p:cxnSp>
          <p:nvCxnSpPr>
            <p:cNvPr id="617" name="Straight Connector 616"/>
            <p:cNvCxnSpPr/>
            <p:nvPr/>
          </p:nvCxnSpPr>
          <p:spPr>
            <a:xfrm flipH="1">
              <a:off x="10095195" y="2248636"/>
              <a:ext cx="230937" cy="135637"/>
            </a:xfrm>
            <a:prstGeom prst="line">
              <a:avLst/>
            </a:prstGeom>
            <a:noFill/>
            <a:ln w="6350" cap="flat" cmpd="sng" algn="ctr">
              <a:solidFill>
                <a:srgbClr val="5B9BD5"/>
              </a:solidFill>
              <a:prstDash val="solid"/>
              <a:miter lim="800000"/>
            </a:ln>
            <a:effectLst/>
          </p:spPr>
        </p:cxnSp>
        <p:cxnSp>
          <p:nvCxnSpPr>
            <p:cNvPr id="618" name="Straight Connector 617"/>
            <p:cNvCxnSpPr/>
            <p:nvPr/>
          </p:nvCxnSpPr>
          <p:spPr>
            <a:xfrm>
              <a:off x="10095196" y="2118819"/>
              <a:ext cx="33" cy="268599"/>
            </a:xfrm>
            <a:prstGeom prst="line">
              <a:avLst/>
            </a:prstGeom>
            <a:noFill/>
            <a:ln w="6350" cap="flat" cmpd="sng" algn="ctr">
              <a:solidFill>
                <a:srgbClr val="5B9BD5"/>
              </a:solidFill>
              <a:prstDash val="solid"/>
              <a:miter lim="800000"/>
            </a:ln>
            <a:effectLst/>
          </p:spPr>
        </p:cxnSp>
        <p:cxnSp>
          <p:nvCxnSpPr>
            <p:cNvPr id="619" name="Straight Connector 618"/>
            <p:cNvCxnSpPr/>
            <p:nvPr/>
          </p:nvCxnSpPr>
          <p:spPr>
            <a:xfrm flipV="1">
              <a:off x="9864292" y="2112998"/>
              <a:ext cx="230903" cy="129817"/>
            </a:xfrm>
            <a:prstGeom prst="line">
              <a:avLst/>
            </a:prstGeom>
            <a:noFill/>
            <a:ln w="6350" cap="flat" cmpd="sng" algn="ctr">
              <a:solidFill>
                <a:srgbClr val="5B9BD5"/>
              </a:solidFill>
              <a:prstDash val="solid"/>
              <a:miter lim="800000"/>
            </a:ln>
            <a:effectLst/>
          </p:spPr>
        </p:cxnSp>
        <p:cxnSp>
          <p:nvCxnSpPr>
            <p:cNvPr id="620" name="Straight Connector 619"/>
            <p:cNvCxnSpPr/>
            <p:nvPr/>
          </p:nvCxnSpPr>
          <p:spPr>
            <a:xfrm flipV="1">
              <a:off x="10095195" y="1971540"/>
              <a:ext cx="230937" cy="147278"/>
            </a:xfrm>
            <a:prstGeom prst="line">
              <a:avLst/>
            </a:prstGeom>
            <a:noFill/>
            <a:ln w="6350" cap="flat" cmpd="sng" algn="ctr">
              <a:solidFill>
                <a:srgbClr val="5B9BD5"/>
              </a:solidFill>
              <a:prstDash val="solid"/>
              <a:miter lim="800000"/>
            </a:ln>
            <a:effectLst/>
          </p:spPr>
        </p:cxnSp>
        <p:cxnSp>
          <p:nvCxnSpPr>
            <p:cNvPr id="621" name="Straight Connector 620"/>
            <p:cNvCxnSpPr/>
            <p:nvPr/>
          </p:nvCxnSpPr>
          <p:spPr>
            <a:xfrm>
              <a:off x="9867998" y="2006530"/>
              <a:ext cx="33" cy="268599"/>
            </a:xfrm>
            <a:prstGeom prst="line">
              <a:avLst/>
            </a:prstGeom>
            <a:noFill/>
            <a:ln w="6350" cap="flat" cmpd="sng" algn="ctr">
              <a:solidFill>
                <a:srgbClr val="5B9BD5"/>
              </a:solidFill>
              <a:prstDash val="solid"/>
              <a:miter lim="800000"/>
            </a:ln>
            <a:effectLst/>
          </p:spPr>
        </p:cxnSp>
        <p:sp>
          <p:nvSpPr>
            <p:cNvPr id="622" name="Hexagon 621"/>
            <p:cNvSpPr/>
            <p:nvPr/>
          </p:nvSpPr>
          <p:spPr>
            <a:xfrm>
              <a:off x="10193734" y="185791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23" name="Hexagon 622"/>
            <p:cNvSpPr/>
            <p:nvPr/>
          </p:nvSpPr>
          <p:spPr>
            <a:xfrm>
              <a:off x="10424671" y="198900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24" name="Hexagon 623"/>
            <p:cNvSpPr/>
            <p:nvPr/>
          </p:nvSpPr>
          <p:spPr>
            <a:xfrm>
              <a:off x="10193734" y="212464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25" name="Hexagon 624"/>
            <p:cNvSpPr/>
            <p:nvPr/>
          </p:nvSpPr>
          <p:spPr>
            <a:xfrm>
              <a:off x="10424671" y="225572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626" name="Straight Connector 625"/>
            <p:cNvCxnSpPr/>
            <p:nvPr/>
          </p:nvCxnSpPr>
          <p:spPr>
            <a:xfrm>
              <a:off x="10331191" y="2248636"/>
              <a:ext cx="230937" cy="135637"/>
            </a:xfrm>
            <a:prstGeom prst="line">
              <a:avLst/>
            </a:prstGeom>
            <a:noFill/>
            <a:ln w="6350" cap="flat" cmpd="sng" algn="ctr">
              <a:solidFill>
                <a:srgbClr val="5B9BD5"/>
              </a:solidFill>
              <a:prstDash val="solid"/>
              <a:miter lim="800000"/>
            </a:ln>
            <a:effectLst/>
          </p:spPr>
        </p:cxnSp>
        <p:cxnSp>
          <p:nvCxnSpPr>
            <p:cNvPr id="627" name="Straight Connector 626"/>
            <p:cNvCxnSpPr/>
            <p:nvPr/>
          </p:nvCxnSpPr>
          <p:spPr>
            <a:xfrm>
              <a:off x="10331191" y="1977361"/>
              <a:ext cx="230937" cy="135637"/>
            </a:xfrm>
            <a:prstGeom prst="line">
              <a:avLst/>
            </a:prstGeom>
            <a:noFill/>
            <a:ln w="6350" cap="flat" cmpd="sng" algn="ctr">
              <a:solidFill>
                <a:srgbClr val="5B9BD5"/>
              </a:solidFill>
              <a:prstDash val="solid"/>
              <a:miter lim="800000"/>
            </a:ln>
            <a:effectLst/>
          </p:spPr>
        </p:cxnSp>
        <p:cxnSp>
          <p:nvCxnSpPr>
            <p:cNvPr id="628" name="Straight Connector 627"/>
            <p:cNvCxnSpPr/>
            <p:nvPr/>
          </p:nvCxnSpPr>
          <p:spPr>
            <a:xfrm>
              <a:off x="10558371" y="2107178"/>
              <a:ext cx="230937" cy="135637"/>
            </a:xfrm>
            <a:prstGeom prst="line">
              <a:avLst/>
            </a:prstGeom>
            <a:noFill/>
            <a:ln w="6350" cap="flat" cmpd="sng" algn="ctr">
              <a:solidFill>
                <a:srgbClr val="5B9BD5"/>
              </a:solidFill>
              <a:prstDash val="solid"/>
              <a:miter lim="800000"/>
            </a:ln>
            <a:effectLst/>
          </p:spPr>
        </p:cxnSp>
        <p:cxnSp>
          <p:nvCxnSpPr>
            <p:cNvPr id="629" name="Straight Connector 628"/>
            <p:cNvCxnSpPr/>
            <p:nvPr/>
          </p:nvCxnSpPr>
          <p:spPr>
            <a:xfrm flipH="1">
              <a:off x="10558371" y="2248636"/>
              <a:ext cx="230937" cy="135637"/>
            </a:xfrm>
            <a:prstGeom prst="line">
              <a:avLst/>
            </a:prstGeom>
            <a:noFill/>
            <a:ln w="6350" cap="flat" cmpd="sng" algn="ctr">
              <a:solidFill>
                <a:srgbClr val="5B9BD5"/>
              </a:solidFill>
              <a:prstDash val="solid"/>
              <a:miter lim="800000"/>
            </a:ln>
            <a:effectLst/>
          </p:spPr>
        </p:cxnSp>
        <p:cxnSp>
          <p:nvCxnSpPr>
            <p:cNvPr id="630" name="Straight Connector 629"/>
            <p:cNvCxnSpPr/>
            <p:nvPr/>
          </p:nvCxnSpPr>
          <p:spPr>
            <a:xfrm>
              <a:off x="10558372" y="2118819"/>
              <a:ext cx="33" cy="268599"/>
            </a:xfrm>
            <a:prstGeom prst="line">
              <a:avLst/>
            </a:prstGeom>
            <a:noFill/>
            <a:ln w="6350" cap="flat" cmpd="sng" algn="ctr">
              <a:solidFill>
                <a:srgbClr val="5B9BD5"/>
              </a:solidFill>
              <a:prstDash val="solid"/>
              <a:miter lim="800000"/>
            </a:ln>
            <a:effectLst/>
          </p:spPr>
        </p:cxnSp>
        <p:cxnSp>
          <p:nvCxnSpPr>
            <p:cNvPr id="631" name="Straight Connector 630"/>
            <p:cNvCxnSpPr/>
            <p:nvPr/>
          </p:nvCxnSpPr>
          <p:spPr>
            <a:xfrm flipV="1">
              <a:off x="10327468" y="2112998"/>
              <a:ext cx="230903" cy="129817"/>
            </a:xfrm>
            <a:prstGeom prst="line">
              <a:avLst/>
            </a:prstGeom>
            <a:noFill/>
            <a:ln w="6350" cap="flat" cmpd="sng" algn="ctr">
              <a:solidFill>
                <a:srgbClr val="5B9BD5"/>
              </a:solidFill>
              <a:prstDash val="solid"/>
              <a:miter lim="800000"/>
            </a:ln>
            <a:effectLst/>
          </p:spPr>
        </p:cxnSp>
        <p:cxnSp>
          <p:nvCxnSpPr>
            <p:cNvPr id="632" name="Straight Connector 631"/>
            <p:cNvCxnSpPr/>
            <p:nvPr/>
          </p:nvCxnSpPr>
          <p:spPr>
            <a:xfrm flipV="1">
              <a:off x="10558371" y="1971540"/>
              <a:ext cx="230937" cy="147278"/>
            </a:xfrm>
            <a:prstGeom prst="line">
              <a:avLst/>
            </a:prstGeom>
            <a:noFill/>
            <a:ln w="6350" cap="flat" cmpd="sng" algn="ctr">
              <a:solidFill>
                <a:srgbClr val="5B9BD5"/>
              </a:solidFill>
              <a:prstDash val="solid"/>
              <a:miter lim="800000"/>
            </a:ln>
            <a:effectLst/>
          </p:spPr>
        </p:cxnSp>
        <p:cxnSp>
          <p:nvCxnSpPr>
            <p:cNvPr id="633" name="Straight Connector 632"/>
            <p:cNvCxnSpPr/>
            <p:nvPr/>
          </p:nvCxnSpPr>
          <p:spPr>
            <a:xfrm>
              <a:off x="10331174" y="2006530"/>
              <a:ext cx="33" cy="268599"/>
            </a:xfrm>
            <a:prstGeom prst="line">
              <a:avLst/>
            </a:prstGeom>
            <a:noFill/>
            <a:ln w="6350" cap="flat" cmpd="sng" algn="ctr">
              <a:solidFill>
                <a:srgbClr val="5B9BD5"/>
              </a:solidFill>
              <a:prstDash val="solid"/>
              <a:miter lim="800000"/>
            </a:ln>
            <a:effectLst/>
          </p:spPr>
        </p:cxnSp>
        <p:sp>
          <p:nvSpPr>
            <p:cNvPr id="634" name="Hexagon 633"/>
            <p:cNvSpPr/>
            <p:nvPr/>
          </p:nvSpPr>
          <p:spPr>
            <a:xfrm>
              <a:off x="10655240" y="185791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35" name="Hexagon 634"/>
            <p:cNvSpPr/>
            <p:nvPr/>
          </p:nvSpPr>
          <p:spPr>
            <a:xfrm>
              <a:off x="10886177" y="198900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36" name="Hexagon 635"/>
            <p:cNvSpPr/>
            <p:nvPr/>
          </p:nvSpPr>
          <p:spPr>
            <a:xfrm>
              <a:off x="10655240" y="212464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37" name="Hexagon 636"/>
            <p:cNvSpPr/>
            <p:nvPr/>
          </p:nvSpPr>
          <p:spPr>
            <a:xfrm>
              <a:off x="10886177" y="225572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638" name="Straight Connector 637"/>
            <p:cNvCxnSpPr/>
            <p:nvPr/>
          </p:nvCxnSpPr>
          <p:spPr>
            <a:xfrm>
              <a:off x="10792697" y="2248636"/>
              <a:ext cx="230937" cy="135637"/>
            </a:xfrm>
            <a:prstGeom prst="line">
              <a:avLst/>
            </a:prstGeom>
            <a:noFill/>
            <a:ln w="6350" cap="flat" cmpd="sng" algn="ctr">
              <a:solidFill>
                <a:srgbClr val="5B9BD5"/>
              </a:solidFill>
              <a:prstDash val="solid"/>
              <a:miter lim="800000"/>
            </a:ln>
            <a:effectLst/>
          </p:spPr>
        </p:cxnSp>
        <p:cxnSp>
          <p:nvCxnSpPr>
            <p:cNvPr id="639" name="Straight Connector 638"/>
            <p:cNvCxnSpPr/>
            <p:nvPr/>
          </p:nvCxnSpPr>
          <p:spPr>
            <a:xfrm>
              <a:off x="10792697" y="1977361"/>
              <a:ext cx="230937" cy="135637"/>
            </a:xfrm>
            <a:prstGeom prst="line">
              <a:avLst/>
            </a:prstGeom>
            <a:noFill/>
            <a:ln w="6350" cap="flat" cmpd="sng" algn="ctr">
              <a:solidFill>
                <a:srgbClr val="5B9BD5"/>
              </a:solidFill>
              <a:prstDash val="solid"/>
              <a:miter lim="800000"/>
            </a:ln>
            <a:effectLst/>
          </p:spPr>
        </p:cxnSp>
        <p:cxnSp>
          <p:nvCxnSpPr>
            <p:cNvPr id="640" name="Straight Connector 639"/>
            <p:cNvCxnSpPr/>
            <p:nvPr/>
          </p:nvCxnSpPr>
          <p:spPr>
            <a:xfrm>
              <a:off x="11019877" y="2107178"/>
              <a:ext cx="230937" cy="135637"/>
            </a:xfrm>
            <a:prstGeom prst="line">
              <a:avLst/>
            </a:prstGeom>
            <a:noFill/>
            <a:ln w="6350" cap="flat" cmpd="sng" algn="ctr">
              <a:solidFill>
                <a:srgbClr val="5B9BD5"/>
              </a:solidFill>
              <a:prstDash val="solid"/>
              <a:miter lim="800000"/>
            </a:ln>
            <a:effectLst/>
          </p:spPr>
        </p:cxnSp>
        <p:cxnSp>
          <p:nvCxnSpPr>
            <p:cNvPr id="641" name="Straight Connector 640"/>
            <p:cNvCxnSpPr/>
            <p:nvPr/>
          </p:nvCxnSpPr>
          <p:spPr>
            <a:xfrm flipH="1">
              <a:off x="11019877" y="2248636"/>
              <a:ext cx="230937" cy="135637"/>
            </a:xfrm>
            <a:prstGeom prst="line">
              <a:avLst/>
            </a:prstGeom>
            <a:noFill/>
            <a:ln w="6350" cap="flat" cmpd="sng" algn="ctr">
              <a:solidFill>
                <a:srgbClr val="5B9BD5"/>
              </a:solidFill>
              <a:prstDash val="solid"/>
              <a:miter lim="800000"/>
            </a:ln>
            <a:effectLst/>
          </p:spPr>
        </p:cxnSp>
        <p:cxnSp>
          <p:nvCxnSpPr>
            <p:cNvPr id="642" name="Straight Connector 641"/>
            <p:cNvCxnSpPr/>
            <p:nvPr/>
          </p:nvCxnSpPr>
          <p:spPr>
            <a:xfrm>
              <a:off x="11019878" y="2118819"/>
              <a:ext cx="33" cy="268599"/>
            </a:xfrm>
            <a:prstGeom prst="line">
              <a:avLst/>
            </a:prstGeom>
            <a:noFill/>
            <a:ln w="6350" cap="flat" cmpd="sng" algn="ctr">
              <a:solidFill>
                <a:srgbClr val="5B9BD5"/>
              </a:solidFill>
              <a:prstDash val="solid"/>
              <a:miter lim="800000"/>
            </a:ln>
            <a:effectLst/>
          </p:spPr>
        </p:cxnSp>
        <p:cxnSp>
          <p:nvCxnSpPr>
            <p:cNvPr id="643" name="Straight Connector 642"/>
            <p:cNvCxnSpPr/>
            <p:nvPr/>
          </p:nvCxnSpPr>
          <p:spPr>
            <a:xfrm flipV="1">
              <a:off x="10788974" y="2112998"/>
              <a:ext cx="230903" cy="129817"/>
            </a:xfrm>
            <a:prstGeom prst="line">
              <a:avLst/>
            </a:prstGeom>
            <a:noFill/>
            <a:ln w="6350" cap="flat" cmpd="sng" algn="ctr">
              <a:solidFill>
                <a:srgbClr val="5B9BD5"/>
              </a:solidFill>
              <a:prstDash val="solid"/>
              <a:miter lim="800000"/>
            </a:ln>
            <a:effectLst/>
          </p:spPr>
        </p:cxnSp>
        <p:cxnSp>
          <p:nvCxnSpPr>
            <p:cNvPr id="644" name="Straight Connector 643"/>
            <p:cNvCxnSpPr/>
            <p:nvPr/>
          </p:nvCxnSpPr>
          <p:spPr>
            <a:xfrm flipV="1">
              <a:off x="11019877" y="1971540"/>
              <a:ext cx="230937" cy="147278"/>
            </a:xfrm>
            <a:prstGeom prst="line">
              <a:avLst/>
            </a:prstGeom>
            <a:noFill/>
            <a:ln w="6350" cap="flat" cmpd="sng" algn="ctr">
              <a:solidFill>
                <a:srgbClr val="5B9BD5"/>
              </a:solidFill>
              <a:prstDash val="solid"/>
              <a:miter lim="800000"/>
            </a:ln>
            <a:effectLst/>
          </p:spPr>
        </p:cxnSp>
        <p:cxnSp>
          <p:nvCxnSpPr>
            <p:cNvPr id="645" name="Straight Connector 644"/>
            <p:cNvCxnSpPr/>
            <p:nvPr/>
          </p:nvCxnSpPr>
          <p:spPr>
            <a:xfrm>
              <a:off x="10792680" y="2001981"/>
              <a:ext cx="33" cy="268599"/>
            </a:xfrm>
            <a:prstGeom prst="line">
              <a:avLst/>
            </a:prstGeom>
            <a:noFill/>
            <a:ln w="6350" cap="flat" cmpd="sng" algn="ctr">
              <a:solidFill>
                <a:srgbClr val="5B9BD5"/>
              </a:solidFill>
              <a:prstDash val="solid"/>
              <a:miter lim="800000"/>
            </a:ln>
            <a:effectLst/>
          </p:spPr>
        </p:cxnSp>
        <p:sp>
          <p:nvSpPr>
            <p:cNvPr id="646" name="Hexagon 645"/>
            <p:cNvSpPr/>
            <p:nvPr/>
          </p:nvSpPr>
          <p:spPr>
            <a:xfrm>
              <a:off x="11114260" y="1857916"/>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47" name="Hexagon 646"/>
            <p:cNvSpPr/>
            <p:nvPr/>
          </p:nvSpPr>
          <p:spPr>
            <a:xfrm>
              <a:off x="11345197" y="1989004"/>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48" name="Hexagon 647"/>
            <p:cNvSpPr/>
            <p:nvPr/>
          </p:nvSpPr>
          <p:spPr>
            <a:xfrm>
              <a:off x="11114260" y="2124641"/>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sp>
          <p:nvSpPr>
            <p:cNvPr id="649" name="Hexagon 648"/>
            <p:cNvSpPr/>
            <p:nvPr/>
          </p:nvSpPr>
          <p:spPr>
            <a:xfrm>
              <a:off x="11345197" y="2255729"/>
              <a:ext cx="274914" cy="247991"/>
            </a:xfrm>
            <a:prstGeom prst="hexagon">
              <a:avLst/>
            </a:prstGeom>
            <a:solidFill>
              <a:srgbClr val="5B9BD5"/>
            </a:solidFill>
            <a:ln w="12700" cap="flat" cmpd="sng" algn="ctr">
              <a:noFill/>
              <a:prstDash val="solid"/>
              <a:miter lim="800000"/>
            </a:ln>
            <a:effectLst/>
          </p:spPr>
          <p:txBody>
            <a:bodyPr rtlCol="0" anchor="ctr"/>
            <a:lstStyle/>
            <a:p>
              <a:pPr algn="ctr" defTabSz="896386">
                <a:defRPr/>
              </a:pPr>
              <a:endParaRPr lang="en-US" sz="1765" kern="0" dirty="0">
                <a:solidFill>
                  <a:srgbClr val="E7E6E6"/>
                </a:solidFill>
                <a:latin typeface="Calibri" panose="020F0502020204030204"/>
              </a:endParaRPr>
            </a:p>
          </p:txBody>
        </p:sp>
        <p:cxnSp>
          <p:nvCxnSpPr>
            <p:cNvPr id="650" name="Straight Connector 649"/>
            <p:cNvCxnSpPr/>
            <p:nvPr/>
          </p:nvCxnSpPr>
          <p:spPr>
            <a:xfrm>
              <a:off x="11251717" y="2248636"/>
              <a:ext cx="230937" cy="135637"/>
            </a:xfrm>
            <a:prstGeom prst="line">
              <a:avLst/>
            </a:prstGeom>
            <a:noFill/>
            <a:ln w="6350" cap="flat" cmpd="sng" algn="ctr">
              <a:solidFill>
                <a:srgbClr val="5B9BD5"/>
              </a:solidFill>
              <a:prstDash val="solid"/>
              <a:miter lim="800000"/>
            </a:ln>
            <a:effectLst/>
          </p:spPr>
        </p:cxnSp>
        <p:cxnSp>
          <p:nvCxnSpPr>
            <p:cNvPr id="651" name="Straight Connector 650"/>
            <p:cNvCxnSpPr/>
            <p:nvPr/>
          </p:nvCxnSpPr>
          <p:spPr>
            <a:xfrm>
              <a:off x="11251717" y="1977361"/>
              <a:ext cx="230937" cy="135637"/>
            </a:xfrm>
            <a:prstGeom prst="line">
              <a:avLst/>
            </a:prstGeom>
            <a:noFill/>
            <a:ln w="6350" cap="flat" cmpd="sng" algn="ctr">
              <a:solidFill>
                <a:srgbClr val="5B9BD5"/>
              </a:solidFill>
              <a:prstDash val="solid"/>
              <a:miter lim="800000"/>
            </a:ln>
            <a:effectLst/>
          </p:spPr>
        </p:cxnSp>
        <p:cxnSp>
          <p:nvCxnSpPr>
            <p:cNvPr id="652" name="Straight Connector 651"/>
            <p:cNvCxnSpPr/>
            <p:nvPr/>
          </p:nvCxnSpPr>
          <p:spPr>
            <a:xfrm>
              <a:off x="11478898" y="2118819"/>
              <a:ext cx="33" cy="268599"/>
            </a:xfrm>
            <a:prstGeom prst="line">
              <a:avLst/>
            </a:prstGeom>
            <a:noFill/>
            <a:ln w="6350" cap="flat" cmpd="sng" algn="ctr">
              <a:solidFill>
                <a:srgbClr val="5B9BD5"/>
              </a:solidFill>
              <a:prstDash val="solid"/>
              <a:miter lim="800000"/>
            </a:ln>
            <a:effectLst/>
          </p:spPr>
        </p:cxnSp>
        <p:cxnSp>
          <p:nvCxnSpPr>
            <p:cNvPr id="653" name="Straight Connector 652"/>
            <p:cNvCxnSpPr/>
            <p:nvPr/>
          </p:nvCxnSpPr>
          <p:spPr>
            <a:xfrm flipV="1">
              <a:off x="11247994" y="2112998"/>
              <a:ext cx="230903" cy="129817"/>
            </a:xfrm>
            <a:prstGeom prst="line">
              <a:avLst/>
            </a:prstGeom>
            <a:noFill/>
            <a:ln w="6350" cap="flat" cmpd="sng" algn="ctr">
              <a:solidFill>
                <a:srgbClr val="5B9BD5"/>
              </a:solidFill>
              <a:prstDash val="solid"/>
              <a:miter lim="800000"/>
            </a:ln>
            <a:effectLst/>
          </p:spPr>
        </p:cxnSp>
        <p:cxnSp>
          <p:nvCxnSpPr>
            <p:cNvPr id="654" name="Straight Connector 653"/>
            <p:cNvCxnSpPr/>
            <p:nvPr/>
          </p:nvCxnSpPr>
          <p:spPr>
            <a:xfrm>
              <a:off x="11251700" y="2001981"/>
              <a:ext cx="33" cy="268599"/>
            </a:xfrm>
            <a:prstGeom prst="line">
              <a:avLst/>
            </a:prstGeom>
            <a:noFill/>
            <a:ln w="6350" cap="flat" cmpd="sng" algn="ctr">
              <a:solidFill>
                <a:srgbClr val="5B9BD5"/>
              </a:solidFill>
              <a:prstDash val="solid"/>
              <a:miter lim="800000"/>
            </a:ln>
            <a:effectLst/>
          </p:spPr>
        </p:cxnSp>
        <p:sp>
          <p:nvSpPr>
            <p:cNvPr id="693" name="TextBox 692"/>
            <p:cNvSpPr txBox="1"/>
            <p:nvPr/>
          </p:nvSpPr>
          <p:spPr>
            <a:xfrm>
              <a:off x="4854754" y="1862283"/>
              <a:ext cx="2784226" cy="596501"/>
            </a:xfrm>
            <a:prstGeom prst="rect">
              <a:avLst/>
            </a:prstGeom>
            <a:noFill/>
          </p:spPr>
          <p:txBody>
            <a:bodyPr wrap="square" rtlCol="0">
              <a:spAutoFit/>
            </a:bodyPr>
            <a:lstStyle/>
            <a:p>
              <a:pPr defTabSz="896386"/>
              <a:r>
                <a:rPr lang="en-US" sz="3200" dirty="0">
                  <a:solidFill>
                    <a:srgbClr val="E7E6E6"/>
                  </a:solidFill>
                  <a:ea typeface="Segoe UI Black" panose="020B0A02040204020203" pitchFamily="34" charset="0"/>
                  <a:cs typeface="Segoe UI Semibold" panose="020B0702040204020203" pitchFamily="34" charset="0"/>
                </a:rPr>
                <a:t>Microservices</a:t>
              </a:r>
            </a:p>
          </p:txBody>
        </p:sp>
      </p:grpSp>
      <p:sp>
        <p:nvSpPr>
          <p:cNvPr id="694" name="TextBox 693"/>
          <p:cNvSpPr txBox="1"/>
          <p:nvPr/>
        </p:nvSpPr>
        <p:spPr>
          <a:xfrm>
            <a:off x="3879052" y="2906381"/>
            <a:ext cx="1312906" cy="271554"/>
          </a:xfrm>
          <a:prstGeom prst="rect">
            <a:avLst/>
          </a:prstGeom>
          <a:noFill/>
        </p:spPr>
        <p:txBody>
          <a:bodyPr wrap="square" rtlCol="0">
            <a:spAutoFit/>
          </a:bodyPr>
          <a:lstStyle/>
          <a:p>
            <a:pPr defTabSz="896386"/>
            <a:r>
              <a:rPr lang="en-US" sz="1176" b="1" dirty="0">
                <a:solidFill>
                  <a:srgbClr val="E7E6E6"/>
                </a:solidFill>
              </a:rPr>
              <a:t>Rolling Upgrades</a:t>
            </a:r>
          </a:p>
        </p:txBody>
      </p:sp>
      <p:sp>
        <p:nvSpPr>
          <p:cNvPr id="695" name="TextBox 694"/>
          <p:cNvSpPr txBox="1"/>
          <p:nvPr/>
        </p:nvSpPr>
        <p:spPr>
          <a:xfrm>
            <a:off x="5214920" y="3166341"/>
            <a:ext cx="1312906" cy="271554"/>
          </a:xfrm>
          <a:prstGeom prst="rect">
            <a:avLst/>
          </a:prstGeom>
          <a:noFill/>
        </p:spPr>
        <p:txBody>
          <a:bodyPr wrap="square" rtlCol="0">
            <a:spAutoFit/>
          </a:bodyPr>
          <a:lstStyle/>
          <a:p>
            <a:pPr defTabSz="896386"/>
            <a:r>
              <a:rPr lang="en-US" sz="1176" b="1" dirty="0">
                <a:solidFill>
                  <a:srgbClr val="E7E6E6"/>
                </a:solidFill>
              </a:rPr>
              <a:t>Stateful Services</a:t>
            </a:r>
          </a:p>
        </p:txBody>
      </p:sp>
      <p:sp>
        <p:nvSpPr>
          <p:cNvPr id="696" name="TextBox 695"/>
          <p:cNvSpPr txBox="1"/>
          <p:nvPr/>
        </p:nvSpPr>
        <p:spPr>
          <a:xfrm>
            <a:off x="5707703" y="2936818"/>
            <a:ext cx="1312906" cy="271554"/>
          </a:xfrm>
          <a:prstGeom prst="rect">
            <a:avLst/>
          </a:prstGeom>
          <a:noFill/>
        </p:spPr>
        <p:txBody>
          <a:bodyPr wrap="square" rtlCol="0">
            <a:spAutoFit/>
          </a:bodyPr>
          <a:lstStyle/>
          <a:p>
            <a:pPr defTabSz="896386"/>
            <a:r>
              <a:rPr lang="en-US" sz="1176" b="1" dirty="0">
                <a:solidFill>
                  <a:srgbClr val="E7E6E6"/>
                </a:solidFill>
              </a:rPr>
              <a:t>Low Latency</a:t>
            </a:r>
          </a:p>
        </p:txBody>
      </p:sp>
      <p:sp>
        <p:nvSpPr>
          <p:cNvPr id="697" name="TextBox 696"/>
          <p:cNvSpPr txBox="1"/>
          <p:nvPr/>
        </p:nvSpPr>
        <p:spPr>
          <a:xfrm>
            <a:off x="7463733" y="3030635"/>
            <a:ext cx="1312906" cy="452590"/>
          </a:xfrm>
          <a:prstGeom prst="rect">
            <a:avLst/>
          </a:prstGeom>
          <a:noFill/>
        </p:spPr>
        <p:txBody>
          <a:bodyPr wrap="square" rtlCol="0">
            <a:spAutoFit/>
          </a:bodyPr>
          <a:lstStyle/>
          <a:p>
            <a:pPr algn="ctr" defTabSz="896386"/>
            <a:r>
              <a:rPr lang="en-US" sz="1176" b="1" dirty="0">
                <a:solidFill>
                  <a:srgbClr val="E7E6E6"/>
                </a:solidFill>
              </a:rPr>
              <a:t>Fast Startup &amp; Shutdown</a:t>
            </a:r>
          </a:p>
        </p:txBody>
      </p:sp>
      <p:sp>
        <p:nvSpPr>
          <p:cNvPr id="698" name="TextBox 697"/>
          <p:cNvSpPr txBox="1"/>
          <p:nvPr/>
        </p:nvSpPr>
        <p:spPr>
          <a:xfrm>
            <a:off x="8398943" y="2524845"/>
            <a:ext cx="1707687" cy="452590"/>
          </a:xfrm>
          <a:prstGeom prst="rect">
            <a:avLst/>
          </a:prstGeom>
          <a:noFill/>
        </p:spPr>
        <p:txBody>
          <a:bodyPr wrap="square" rtlCol="0">
            <a:spAutoFit/>
          </a:bodyPr>
          <a:lstStyle/>
          <a:p>
            <a:pPr defTabSz="896386"/>
            <a:r>
              <a:rPr lang="en-US" sz="1176" b="1" dirty="0">
                <a:solidFill>
                  <a:srgbClr val="E7E6E6"/>
                </a:solidFill>
              </a:rPr>
              <a:t>Code Orchestration &amp; Lifecycle Management</a:t>
            </a:r>
          </a:p>
        </p:txBody>
      </p:sp>
      <p:sp>
        <p:nvSpPr>
          <p:cNvPr id="699" name="TextBox 698"/>
          <p:cNvSpPr txBox="1"/>
          <p:nvPr/>
        </p:nvSpPr>
        <p:spPr>
          <a:xfrm>
            <a:off x="9849819" y="2888522"/>
            <a:ext cx="1526624" cy="454227"/>
          </a:xfrm>
          <a:prstGeom prst="rect">
            <a:avLst/>
          </a:prstGeom>
          <a:noFill/>
        </p:spPr>
        <p:txBody>
          <a:bodyPr wrap="square" rtlCol="0">
            <a:spAutoFit/>
          </a:bodyPr>
          <a:lstStyle/>
          <a:p>
            <a:pPr algn="ctr" defTabSz="896386"/>
            <a:r>
              <a:rPr lang="en-US" sz="1176" b="1" dirty="0">
                <a:solidFill>
                  <a:srgbClr val="E7E6E6"/>
                </a:solidFill>
              </a:rPr>
              <a:t>Replication &amp; Failover</a:t>
            </a:r>
          </a:p>
        </p:txBody>
      </p:sp>
      <p:sp>
        <p:nvSpPr>
          <p:cNvPr id="700" name="TextBox 699"/>
          <p:cNvSpPr txBox="1"/>
          <p:nvPr/>
        </p:nvSpPr>
        <p:spPr>
          <a:xfrm>
            <a:off x="663809" y="2869607"/>
            <a:ext cx="1160098" cy="633625"/>
          </a:xfrm>
          <a:prstGeom prst="rect">
            <a:avLst/>
          </a:prstGeom>
          <a:noFill/>
        </p:spPr>
        <p:txBody>
          <a:bodyPr wrap="square" rtlCol="0">
            <a:spAutoFit/>
          </a:bodyPr>
          <a:lstStyle/>
          <a:p>
            <a:pPr algn="ctr" defTabSz="896386"/>
            <a:r>
              <a:rPr lang="en-US" sz="1176" b="1" dirty="0">
                <a:solidFill>
                  <a:srgbClr val="E7E6E6"/>
                </a:solidFill>
              </a:rPr>
              <a:t>Simple programming models</a:t>
            </a:r>
          </a:p>
        </p:txBody>
      </p:sp>
      <p:sp>
        <p:nvSpPr>
          <p:cNvPr id="701" name="TextBox 700"/>
          <p:cNvSpPr txBox="1"/>
          <p:nvPr/>
        </p:nvSpPr>
        <p:spPr>
          <a:xfrm>
            <a:off x="8750616" y="3143149"/>
            <a:ext cx="1669142" cy="271554"/>
          </a:xfrm>
          <a:prstGeom prst="rect">
            <a:avLst/>
          </a:prstGeom>
          <a:noFill/>
        </p:spPr>
        <p:txBody>
          <a:bodyPr wrap="square" rtlCol="0">
            <a:spAutoFit/>
          </a:bodyPr>
          <a:lstStyle/>
          <a:p>
            <a:pPr defTabSz="896386"/>
            <a:r>
              <a:rPr lang="en-US" sz="1176" b="1" dirty="0">
                <a:solidFill>
                  <a:srgbClr val="E7E6E6"/>
                </a:solidFill>
              </a:rPr>
              <a:t>Resource Management</a:t>
            </a:r>
          </a:p>
        </p:txBody>
      </p:sp>
      <p:sp>
        <p:nvSpPr>
          <p:cNvPr id="702" name="TextBox 701"/>
          <p:cNvSpPr txBox="1"/>
          <p:nvPr/>
        </p:nvSpPr>
        <p:spPr>
          <a:xfrm>
            <a:off x="10214557" y="2641144"/>
            <a:ext cx="1376294" cy="271554"/>
          </a:xfrm>
          <a:prstGeom prst="rect">
            <a:avLst/>
          </a:prstGeom>
          <a:noFill/>
        </p:spPr>
        <p:txBody>
          <a:bodyPr wrap="square" rtlCol="0">
            <a:spAutoFit/>
          </a:bodyPr>
          <a:lstStyle/>
          <a:p>
            <a:pPr defTabSz="896386"/>
            <a:r>
              <a:rPr lang="en-US" sz="1176" b="1" dirty="0">
                <a:solidFill>
                  <a:srgbClr val="E7E6E6"/>
                </a:solidFill>
              </a:rPr>
              <a:t>Self-healing</a:t>
            </a:r>
          </a:p>
        </p:txBody>
      </p:sp>
      <p:sp>
        <p:nvSpPr>
          <p:cNvPr id="703" name="TextBox 702"/>
          <p:cNvSpPr txBox="1"/>
          <p:nvPr/>
        </p:nvSpPr>
        <p:spPr>
          <a:xfrm>
            <a:off x="3469569" y="2603983"/>
            <a:ext cx="1332950" cy="271554"/>
          </a:xfrm>
          <a:prstGeom prst="rect">
            <a:avLst/>
          </a:prstGeom>
          <a:noFill/>
        </p:spPr>
        <p:txBody>
          <a:bodyPr wrap="square" rtlCol="0">
            <a:spAutoFit/>
          </a:bodyPr>
          <a:lstStyle/>
          <a:p>
            <a:pPr defTabSz="896386"/>
            <a:r>
              <a:rPr lang="en-US" sz="1176" b="1" dirty="0">
                <a:solidFill>
                  <a:srgbClr val="E7E6E6"/>
                </a:solidFill>
              </a:rPr>
              <a:t>Data Partitioning</a:t>
            </a:r>
          </a:p>
        </p:txBody>
      </p:sp>
      <p:sp>
        <p:nvSpPr>
          <p:cNvPr id="704" name="TextBox 703"/>
          <p:cNvSpPr txBox="1"/>
          <p:nvPr/>
        </p:nvSpPr>
        <p:spPr>
          <a:xfrm>
            <a:off x="3523843" y="3212186"/>
            <a:ext cx="1508221" cy="271554"/>
          </a:xfrm>
          <a:prstGeom prst="rect">
            <a:avLst/>
          </a:prstGeom>
          <a:noFill/>
        </p:spPr>
        <p:txBody>
          <a:bodyPr wrap="square" rtlCol="0">
            <a:spAutoFit/>
          </a:bodyPr>
          <a:lstStyle/>
          <a:p>
            <a:pPr defTabSz="896386"/>
            <a:r>
              <a:rPr lang="en-US" sz="1176" b="1" dirty="0">
                <a:solidFill>
                  <a:srgbClr val="E7E6E6"/>
                </a:solidFill>
              </a:rPr>
              <a:t>Automated Rollback</a:t>
            </a:r>
          </a:p>
        </p:txBody>
      </p:sp>
      <p:sp>
        <p:nvSpPr>
          <p:cNvPr id="705" name="TextBox 704"/>
          <p:cNvSpPr txBox="1"/>
          <p:nvPr/>
        </p:nvSpPr>
        <p:spPr>
          <a:xfrm>
            <a:off x="7199259" y="2544330"/>
            <a:ext cx="1312906" cy="454227"/>
          </a:xfrm>
          <a:prstGeom prst="rect">
            <a:avLst/>
          </a:prstGeom>
          <a:noFill/>
        </p:spPr>
        <p:txBody>
          <a:bodyPr wrap="square" rtlCol="0">
            <a:spAutoFit/>
          </a:bodyPr>
          <a:lstStyle/>
          <a:p>
            <a:pPr algn="ctr" defTabSz="896386"/>
            <a:r>
              <a:rPr lang="en-US" sz="1176" b="1" dirty="0">
                <a:solidFill>
                  <a:srgbClr val="E7E6E6"/>
                </a:solidFill>
              </a:rPr>
              <a:t>Health Monitoring</a:t>
            </a:r>
          </a:p>
        </p:txBody>
      </p:sp>
      <p:sp>
        <p:nvSpPr>
          <p:cNvPr id="706" name="TextBox 705"/>
          <p:cNvSpPr txBox="1"/>
          <p:nvPr/>
        </p:nvSpPr>
        <p:spPr>
          <a:xfrm>
            <a:off x="6718636" y="2948642"/>
            <a:ext cx="1332950" cy="452590"/>
          </a:xfrm>
          <a:prstGeom prst="rect">
            <a:avLst/>
          </a:prstGeom>
          <a:noFill/>
        </p:spPr>
        <p:txBody>
          <a:bodyPr wrap="square" rtlCol="0">
            <a:spAutoFit/>
          </a:bodyPr>
          <a:lstStyle/>
          <a:p>
            <a:pPr defTabSz="896386"/>
            <a:r>
              <a:rPr lang="en-US" sz="1176" b="1" dirty="0">
                <a:solidFill>
                  <a:srgbClr val="E7E6E6"/>
                </a:solidFill>
              </a:rPr>
              <a:t>Placement Constraints</a:t>
            </a:r>
          </a:p>
        </p:txBody>
      </p:sp>
      <p:grpSp>
        <p:nvGrpSpPr>
          <p:cNvPr id="2" name="Group 1"/>
          <p:cNvGrpSpPr/>
          <p:nvPr/>
        </p:nvGrpSpPr>
        <p:grpSpPr>
          <a:xfrm>
            <a:off x="768316" y="4379178"/>
            <a:ext cx="2258181" cy="1800631"/>
            <a:chOff x="896085" y="4299331"/>
            <a:chExt cx="2303462" cy="1836737"/>
          </a:xfrm>
        </p:grpSpPr>
        <p:sp>
          <p:nvSpPr>
            <p:cNvPr id="725" name="TextBox 724"/>
            <p:cNvSpPr txBox="1"/>
            <p:nvPr/>
          </p:nvSpPr>
          <p:spPr bwMode="auto">
            <a:xfrm>
              <a:off x="1405672" y="5509006"/>
              <a:ext cx="1284288" cy="627062"/>
            </a:xfrm>
            <a:prstGeom prst="rect">
              <a:avLst/>
            </a:prstGeom>
            <a:noFill/>
          </p:spPr>
          <p:txBody>
            <a:bodyPr lIns="179285" tIns="143428" rIns="179285" bIns="143428">
              <a:spAutoFit/>
            </a:bodyPr>
            <a:lstStyle/>
            <a:p>
              <a:pPr defTabSz="914367">
                <a:lnSpc>
                  <a:spcPct val="90000"/>
                </a:lnSpc>
                <a:spcAft>
                  <a:spcPts val="588"/>
                </a:spcAft>
                <a:defRPr/>
              </a:pPr>
              <a:r>
                <a:rPr lang="en-US" sz="2353" kern="0" dirty="0">
                  <a:solidFill>
                    <a:srgbClr val="E7E6E6"/>
                  </a:solidFill>
                  <a:ea typeface="MS PGothic" pitchFamily="34" charset="-128"/>
                </a:rPr>
                <a:t>Azure</a:t>
              </a:r>
            </a:p>
          </p:txBody>
        </p:sp>
        <p:sp>
          <p:nvSpPr>
            <p:cNvPr id="726" name="Freeform 725"/>
            <p:cNvSpPr>
              <a:spLocks/>
            </p:cNvSpPr>
            <p:nvPr/>
          </p:nvSpPr>
          <p:spPr bwMode="auto">
            <a:xfrm>
              <a:off x="896085" y="4299331"/>
              <a:ext cx="2303462" cy="1274762"/>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rgbClr val="ED7D31">
                <a:lumMod val="50000"/>
                <a:lumOff val="50000"/>
              </a:srgbClr>
            </a:solidFill>
            <a:ln>
              <a:noFill/>
            </a:ln>
          </p:spPr>
          <p:txBody>
            <a:bodyPr/>
            <a:lstStyle/>
            <a:p>
              <a:pPr defTabSz="914367">
                <a:defRPr/>
              </a:pPr>
              <a:endParaRPr lang="en-US" sz="1765" kern="0" dirty="0">
                <a:solidFill>
                  <a:srgbClr val="E7E6E6"/>
                </a:solidFill>
                <a:ea typeface="MS PGothic" pitchFamily="34" charset="-128"/>
              </a:endParaRPr>
            </a:p>
          </p:txBody>
        </p:sp>
      </p:grpSp>
      <p:grpSp>
        <p:nvGrpSpPr>
          <p:cNvPr id="729" name="Group 728"/>
          <p:cNvGrpSpPr>
            <a:grpSpLocks/>
          </p:cNvGrpSpPr>
          <p:nvPr/>
        </p:nvGrpSpPr>
        <p:grpSpPr bwMode="auto">
          <a:xfrm>
            <a:off x="4660476" y="4215302"/>
            <a:ext cx="2514970" cy="2004850"/>
            <a:chOff x="4935683" y="4831160"/>
            <a:chExt cx="2564826" cy="2045697"/>
          </a:xfrm>
        </p:grpSpPr>
        <p:sp>
          <p:nvSpPr>
            <p:cNvPr id="730" name="TextBox 729"/>
            <p:cNvSpPr txBox="1"/>
            <p:nvPr/>
          </p:nvSpPr>
          <p:spPr>
            <a:xfrm>
              <a:off x="4935683" y="6249597"/>
              <a:ext cx="2564826" cy="627260"/>
            </a:xfrm>
            <a:prstGeom prst="rect">
              <a:avLst/>
            </a:prstGeom>
            <a:noFill/>
          </p:spPr>
          <p:txBody>
            <a:bodyPr lIns="179285" tIns="143428" rIns="179285" bIns="143428">
              <a:spAutoFit/>
            </a:bodyPr>
            <a:lstStyle/>
            <a:p>
              <a:pPr algn="ctr" defTabSz="914367">
                <a:lnSpc>
                  <a:spcPct val="90000"/>
                </a:lnSpc>
                <a:spcAft>
                  <a:spcPts val="588"/>
                </a:spcAft>
                <a:defRPr/>
              </a:pPr>
              <a:r>
                <a:rPr lang="en-US" sz="2353" kern="0" dirty="0">
                  <a:solidFill>
                    <a:srgbClr val="E7E6E6"/>
                  </a:solidFill>
                  <a:ea typeface="MS PGothic" pitchFamily="34" charset="-128"/>
                </a:rPr>
                <a:t>Private cloud</a:t>
              </a:r>
            </a:p>
          </p:txBody>
        </p:sp>
        <p:grpSp>
          <p:nvGrpSpPr>
            <p:cNvPr id="732" name="Group 8"/>
            <p:cNvGrpSpPr>
              <a:grpSpLocks noChangeAspect="1"/>
            </p:cNvGrpSpPr>
            <p:nvPr/>
          </p:nvGrpSpPr>
          <p:grpSpPr bwMode="auto">
            <a:xfrm>
              <a:off x="5313388" y="4831160"/>
              <a:ext cx="1809416" cy="1808295"/>
              <a:chOff x="4385" y="3099"/>
              <a:chExt cx="1613" cy="1612"/>
            </a:xfrm>
          </p:grpSpPr>
          <p:sp>
            <p:nvSpPr>
              <p:cNvPr id="733" name="AutoShape 7"/>
              <p:cNvSpPr>
                <a:spLocks noChangeAspect="1" noChangeArrowheads="1" noTextEdit="1"/>
              </p:cNvSpPr>
              <p:nvPr/>
            </p:nvSpPr>
            <p:spPr bwMode="auto">
              <a:xfrm>
                <a:off x="4385" y="3099"/>
                <a:ext cx="1613" cy="1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34" name="Rectangle 9"/>
              <p:cNvSpPr>
                <a:spLocks noChangeArrowheads="1"/>
              </p:cNvSpPr>
              <p:nvPr/>
            </p:nvSpPr>
            <p:spPr bwMode="auto">
              <a:xfrm>
                <a:off x="5494" y="3463"/>
                <a:ext cx="253" cy="892"/>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35" name="Rectangle 10"/>
              <p:cNvSpPr>
                <a:spLocks noChangeArrowheads="1"/>
              </p:cNvSpPr>
              <p:nvPr/>
            </p:nvSpPr>
            <p:spPr bwMode="auto">
              <a:xfrm>
                <a:off x="4638" y="3463"/>
                <a:ext cx="253" cy="892"/>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36" name="Rectangle 11"/>
              <p:cNvSpPr>
                <a:spLocks noChangeArrowheads="1"/>
              </p:cNvSpPr>
              <p:nvPr/>
            </p:nvSpPr>
            <p:spPr bwMode="auto">
              <a:xfrm>
                <a:off x="4703" y="3531"/>
                <a:ext cx="314" cy="8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37" name="Rectangle 736"/>
              <p:cNvSpPr>
                <a:spLocks noChangeArrowheads="1"/>
              </p:cNvSpPr>
              <p:nvPr/>
            </p:nvSpPr>
            <p:spPr bwMode="auto">
              <a:xfrm>
                <a:off x="5367" y="3653"/>
                <a:ext cx="313" cy="702"/>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38" name="Rectangle 13"/>
              <p:cNvSpPr>
                <a:spLocks noChangeArrowheads="1"/>
              </p:cNvSpPr>
              <p:nvPr/>
            </p:nvSpPr>
            <p:spPr bwMode="auto">
              <a:xfrm>
                <a:off x="4968" y="3779"/>
                <a:ext cx="463" cy="576"/>
              </a:xfrm>
              <a:prstGeom prst="rect">
                <a:avLst/>
              </a:prstGeom>
              <a:solidFill>
                <a:srgbClr val="44546A"/>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39" name="Rectangle 14"/>
              <p:cNvSpPr>
                <a:spLocks noChangeArrowheads="1"/>
              </p:cNvSpPr>
              <p:nvPr/>
            </p:nvSpPr>
            <p:spPr bwMode="auto">
              <a:xfrm>
                <a:off x="4945" y="3762"/>
                <a:ext cx="508" cy="17"/>
              </a:xfrm>
              <a:prstGeom prst="rect">
                <a:avLst/>
              </a:prstGeom>
              <a:solidFill>
                <a:srgbClr val="ED7D3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40" name="Rectangle 15"/>
              <p:cNvSpPr>
                <a:spLocks noChangeArrowheads="1"/>
              </p:cNvSpPr>
              <p:nvPr/>
            </p:nvSpPr>
            <p:spPr bwMode="auto">
              <a:xfrm>
                <a:off x="5223" y="4239"/>
                <a:ext cx="61" cy="116"/>
              </a:xfrm>
              <a:prstGeom prst="rect">
                <a:avLst/>
              </a:prstGeom>
              <a:solidFill>
                <a:srgbClr val="ED7D3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41" name="Rectangle 16"/>
              <p:cNvSpPr>
                <a:spLocks noChangeArrowheads="1"/>
              </p:cNvSpPr>
              <p:nvPr/>
            </p:nvSpPr>
            <p:spPr bwMode="auto">
              <a:xfrm>
                <a:off x="5117" y="4239"/>
                <a:ext cx="61" cy="116"/>
              </a:xfrm>
              <a:prstGeom prst="rect">
                <a:avLst/>
              </a:prstGeom>
              <a:solidFill>
                <a:srgbClr val="ED7D3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42" name="Rectangle 17"/>
              <p:cNvSpPr>
                <a:spLocks noChangeArrowheads="1"/>
              </p:cNvSpPr>
              <p:nvPr/>
            </p:nvSpPr>
            <p:spPr bwMode="auto">
              <a:xfrm>
                <a:off x="5015" y="3831"/>
                <a:ext cx="371" cy="59"/>
              </a:xfrm>
              <a:prstGeom prst="rect">
                <a:avLst/>
              </a:prstGeom>
              <a:solidFill>
                <a:srgbClr val="ED7D3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43" name="Rectangle 18"/>
              <p:cNvSpPr>
                <a:spLocks noChangeArrowheads="1"/>
              </p:cNvSpPr>
              <p:nvPr/>
            </p:nvSpPr>
            <p:spPr bwMode="auto">
              <a:xfrm>
                <a:off x="5015" y="3935"/>
                <a:ext cx="371" cy="59"/>
              </a:xfrm>
              <a:prstGeom prst="rect">
                <a:avLst/>
              </a:prstGeom>
              <a:solidFill>
                <a:srgbClr val="ED7D3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44" name="Rectangle 19"/>
              <p:cNvSpPr>
                <a:spLocks noChangeArrowheads="1"/>
              </p:cNvSpPr>
              <p:nvPr/>
            </p:nvSpPr>
            <p:spPr bwMode="auto">
              <a:xfrm>
                <a:off x="5015" y="4038"/>
                <a:ext cx="371" cy="61"/>
              </a:xfrm>
              <a:prstGeom prst="rect">
                <a:avLst/>
              </a:prstGeom>
              <a:solidFill>
                <a:srgbClr val="ED7D3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45" name="Rectangle 20"/>
              <p:cNvSpPr>
                <a:spLocks noChangeArrowheads="1"/>
              </p:cNvSpPr>
              <p:nvPr/>
            </p:nvSpPr>
            <p:spPr bwMode="auto">
              <a:xfrm>
                <a:off x="5015" y="4141"/>
                <a:ext cx="371" cy="61"/>
              </a:xfrm>
              <a:prstGeom prst="rect">
                <a:avLst/>
              </a:prstGeom>
              <a:solidFill>
                <a:srgbClr val="ED7D3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sp>
            <p:nvSpPr>
              <p:cNvPr id="746" name="Rectangle 21"/>
              <p:cNvSpPr>
                <a:spLocks noChangeArrowheads="1"/>
              </p:cNvSpPr>
              <p:nvPr/>
            </p:nvSpPr>
            <p:spPr bwMode="auto">
              <a:xfrm>
                <a:off x="5043" y="3690"/>
                <a:ext cx="180" cy="7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4367">
                  <a:defRPr/>
                </a:pPr>
                <a:endParaRPr lang="en-US" sz="1765" kern="0" dirty="0">
                  <a:solidFill>
                    <a:srgbClr val="E7E6E6"/>
                  </a:solidFill>
                  <a:ea typeface="MS PGothic" pitchFamily="34" charset="-128"/>
                </a:endParaRPr>
              </a:p>
            </p:txBody>
          </p:sp>
        </p:grpSp>
      </p:grpSp>
      <p:grpSp>
        <p:nvGrpSpPr>
          <p:cNvPr id="4" name="Group 3"/>
          <p:cNvGrpSpPr/>
          <p:nvPr/>
        </p:nvGrpSpPr>
        <p:grpSpPr>
          <a:xfrm>
            <a:off x="9081949" y="4393185"/>
            <a:ext cx="2258181" cy="1786624"/>
            <a:chOff x="9042003" y="4413119"/>
            <a:chExt cx="2303462" cy="1822450"/>
          </a:xfrm>
        </p:grpSpPr>
        <p:sp>
          <p:nvSpPr>
            <p:cNvPr id="747" name="TextBox 746"/>
            <p:cNvSpPr txBox="1"/>
            <p:nvPr/>
          </p:nvSpPr>
          <p:spPr bwMode="auto">
            <a:xfrm>
              <a:off x="9118203" y="5608507"/>
              <a:ext cx="2151062" cy="627062"/>
            </a:xfrm>
            <a:prstGeom prst="rect">
              <a:avLst/>
            </a:prstGeom>
            <a:noFill/>
          </p:spPr>
          <p:txBody>
            <a:bodyPr lIns="179285" tIns="143428" rIns="179285" bIns="143428">
              <a:spAutoFit/>
            </a:bodyPr>
            <a:lstStyle/>
            <a:p>
              <a:pPr defTabSz="914367">
                <a:lnSpc>
                  <a:spcPct val="90000"/>
                </a:lnSpc>
                <a:spcAft>
                  <a:spcPts val="588"/>
                </a:spcAft>
                <a:defRPr/>
              </a:pPr>
              <a:r>
                <a:rPr lang="en-US" sz="2353" kern="0" dirty="0">
                  <a:solidFill>
                    <a:srgbClr val="E7E6E6"/>
                  </a:solidFill>
                  <a:ea typeface="MS PGothic" pitchFamily="34" charset="-128"/>
                </a:rPr>
                <a:t>Other clouds</a:t>
              </a:r>
            </a:p>
          </p:txBody>
        </p:sp>
        <p:sp>
          <p:nvSpPr>
            <p:cNvPr id="748" name="Freeform 747"/>
            <p:cNvSpPr>
              <a:spLocks/>
            </p:cNvSpPr>
            <p:nvPr/>
          </p:nvSpPr>
          <p:spPr bwMode="auto">
            <a:xfrm>
              <a:off x="9042003" y="4413119"/>
              <a:ext cx="2303462" cy="1274763"/>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solidFill>
              <a:srgbClr val="FFC000">
                <a:lumMod val="40000"/>
                <a:lumOff val="60000"/>
              </a:srgbClr>
            </a:solidFill>
            <a:ln>
              <a:noFill/>
            </a:ln>
          </p:spPr>
          <p:txBody>
            <a:bodyPr/>
            <a:lstStyle/>
            <a:p>
              <a:pPr defTabSz="914367">
                <a:defRPr/>
              </a:pPr>
              <a:endParaRPr lang="en-US" sz="1765" kern="0" dirty="0">
                <a:solidFill>
                  <a:srgbClr val="E7E6E6"/>
                </a:solidFill>
                <a:ea typeface="MS PGothic" pitchFamily="34" charset="-128"/>
              </a:endParaRPr>
            </a:p>
          </p:txBody>
        </p:sp>
      </p:grpSp>
    </p:spTree>
    <p:extLst>
      <p:ext uri="{BB962C8B-B14F-4D97-AF65-F5344CB8AC3E}">
        <p14:creationId xmlns:p14="http://schemas.microsoft.com/office/powerpoint/2010/main" val="1105569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800"/>
                                  </p:stCondLst>
                                  <p:childTnLst>
                                    <p:set>
                                      <p:cBhvr>
                                        <p:cTn id="6" dur="1" fill="hold">
                                          <p:stCondLst>
                                            <p:cond delay="0"/>
                                          </p:stCondLst>
                                        </p:cTn>
                                        <p:tgtEl>
                                          <p:spTgt spid="356"/>
                                        </p:tgtEl>
                                        <p:attrNameLst>
                                          <p:attrName>style.visibility</p:attrName>
                                        </p:attrNameLst>
                                      </p:cBhvr>
                                      <p:to>
                                        <p:strVal val="visible"/>
                                      </p:to>
                                    </p:set>
                                    <p:anim calcmode="lin" valueType="num">
                                      <p:cBhvr additive="base">
                                        <p:cTn id="7" dur="500"/>
                                        <p:tgtEl>
                                          <p:spTgt spid="356"/>
                                        </p:tgtEl>
                                        <p:attrNameLst>
                                          <p:attrName>ppt_y</p:attrName>
                                        </p:attrNameLst>
                                      </p:cBhvr>
                                      <p:tavLst>
                                        <p:tav tm="0">
                                          <p:val>
                                            <p:strVal val="#ppt_y-#ppt_h*1.125000"/>
                                          </p:val>
                                        </p:tav>
                                        <p:tav tm="100000">
                                          <p:val>
                                            <p:strVal val="#ppt_y"/>
                                          </p:val>
                                        </p:tav>
                                      </p:tavLst>
                                    </p:anim>
                                    <p:animEffect transition="in" filter="wipe(down)">
                                      <p:cBhvr>
                                        <p:cTn id="8" dur="500"/>
                                        <p:tgtEl>
                                          <p:spTgt spid="356"/>
                                        </p:tgtEl>
                                      </p:cBhvr>
                                    </p:animEffect>
                                  </p:childTnLst>
                                </p:cTn>
                              </p:par>
                              <p:par>
                                <p:cTn id="9" presetID="12" presetClass="entr" presetSubtype="1" fill="hold" grpId="0" nodeType="withEffect">
                                  <p:stCondLst>
                                    <p:cond delay="800"/>
                                  </p:stCondLst>
                                  <p:childTnLst>
                                    <p:set>
                                      <p:cBhvr>
                                        <p:cTn id="10" dur="1" fill="hold">
                                          <p:stCondLst>
                                            <p:cond delay="0"/>
                                          </p:stCondLst>
                                        </p:cTn>
                                        <p:tgtEl>
                                          <p:spTgt spid="357"/>
                                        </p:tgtEl>
                                        <p:attrNameLst>
                                          <p:attrName>style.visibility</p:attrName>
                                        </p:attrNameLst>
                                      </p:cBhvr>
                                      <p:to>
                                        <p:strVal val="visible"/>
                                      </p:to>
                                    </p:set>
                                    <p:anim calcmode="lin" valueType="num">
                                      <p:cBhvr additive="base">
                                        <p:cTn id="11" dur="500"/>
                                        <p:tgtEl>
                                          <p:spTgt spid="357"/>
                                        </p:tgtEl>
                                        <p:attrNameLst>
                                          <p:attrName>ppt_y</p:attrName>
                                        </p:attrNameLst>
                                      </p:cBhvr>
                                      <p:tavLst>
                                        <p:tav tm="0">
                                          <p:val>
                                            <p:strVal val="#ppt_y-#ppt_h*1.125000"/>
                                          </p:val>
                                        </p:tav>
                                        <p:tav tm="100000">
                                          <p:val>
                                            <p:strVal val="#ppt_y"/>
                                          </p:val>
                                        </p:tav>
                                      </p:tavLst>
                                    </p:anim>
                                    <p:animEffect transition="in" filter="wipe(down)">
                                      <p:cBhvr>
                                        <p:cTn id="12" dur="500"/>
                                        <p:tgtEl>
                                          <p:spTgt spid="357"/>
                                        </p:tgtEl>
                                      </p:cBhvr>
                                    </p:animEffect>
                                  </p:childTnLst>
                                </p:cTn>
                              </p:par>
                              <p:par>
                                <p:cTn id="13" presetID="12" presetClass="entr" presetSubtype="1" fill="hold" grpId="0" nodeType="withEffect">
                                  <p:stCondLst>
                                    <p:cond delay="800"/>
                                  </p:stCondLst>
                                  <p:childTnLst>
                                    <p:set>
                                      <p:cBhvr>
                                        <p:cTn id="14" dur="1" fill="hold">
                                          <p:stCondLst>
                                            <p:cond delay="0"/>
                                          </p:stCondLst>
                                        </p:cTn>
                                        <p:tgtEl>
                                          <p:spTgt spid="358"/>
                                        </p:tgtEl>
                                        <p:attrNameLst>
                                          <p:attrName>style.visibility</p:attrName>
                                        </p:attrNameLst>
                                      </p:cBhvr>
                                      <p:to>
                                        <p:strVal val="visible"/>
                                      </p:to>
                                    </p:set>
                                    <p:anim calcmode="lin" valueType="num">
                                      <p:cBhvr additive="base">
                                        <p:cTn id="15" dur="500"/>
                                        <p:tgtEl>
                                          <p:spTgt spid="358"/>
                                        </p:tgtEl>
                                        <p:attrNameLst>
                                          <p:attrName>ppt_y</p:attrName>
                                        </p:attrNameLst>
                                      </p:cBhvr>
                                      <p:tavLst>
                                        <p:tav tm="0">
                                          <p:val>
                                            <p:strVal val="#ppt_y-#ppt_h*1.125000"/>
                                          </p:val>
                                        </p:tav>
                                        <p:tav tm="100000">
                                          <p:val>
                                            <p:strVal val="#ppt_y"/>
                                          </p:val>
                                        </p:tav>
                                      </p:tavLst>
                                    </p:anim>
                                    <p:animEffect transition="in" filter="wipe(down)">
                                      <p:cBhvr>
                                        <p:cTn id="16" dur="500"/>
                                        <p:tgtEl>
                                          <p:spTgt spid="358"/>
                                        </p:tgtEl>
                                      </p:cBhvr>
                                    </p:animEffect>
                                  </p:childTnLst>
                                </p:cTn>
                              </p:par>
                            </p:childTnLst>
                          </p:cTn>
                        </p:par>
                        <p:par>
                          <p:cTn id="17" fill="hold">
                            <p:stCondLst>
                              <p:cond delay="1300"/>
                            </p:stCondLst>
                            <p:childTnLst>
                              <p:par>
                                <p:cTn id="18" presetID="10" presetClass="entr" presetSubtype="0"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800"/>
                            </p:stCondLst>
                            <p:childTnLst>
                              <p:par>
                                <p:cTn id="22" presetID="10" presetClass="entr" presetSubtype="0" fill="hold" nodeType="afterEffect">
                                  <p:stCondLst>
                                    <p:cond delay="0"/>
                                  </p:stCondLst>
                                  <p:childTnLst>
                                    <p:set>
                                      <p:cBhvr>
                                        <p:cTn id="23" dur="1" fill="hold">
                                          <p:stCondLst>
                                            <p:cond delay="0"/>
                                          </p:stCondLst>
                                        </p:cTn>
                                        <p:tgtEl>
                                          <p:spTgt spid="729"/>
                                        </p:tgtEl>
                                        <p:attrNameLst>
                                          <p:attrName>style.visibility</p:attrName>
                                        </p:attrNameLst>
                                      </p:cBhvr>
                                      <p:to>
                                        <p:strVal val="visible"/>
                                      </p:to>
                                    </p:set>
                                    <p:animEffect transition="in" filter="fade">
                                      <p:cBhvr>
                                        <p:cTn id="24" dur="500"/>
                                        <p:tgtEl>
                                          <p:spTgt spid="729"/>
                                        </p:tgtEl>
                                      </p:cBhvr>
                                    </p:animEffect>
                                  </p:childTnLst>
                                </p:cTn>
                              </p:par>
                            </p:childTnLst>
                          </p:cTn>
                        </p:par>
                        <p:par>
                          <p:cTn id="25" fill="hold">
                            <p:stCondLst>
                              <p:cond delay="2300"/>
                            </p:stCondLst>
                            <p:childTnLst>
                              <p:par>
                                <p:cTn id="26" presetID="10" presetClass="entr" presetSubtype="0"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6" grpId="0" animBg="1"/>
      <p:bldP spid="357" grpId="0" animBg="1"/>
      <p:bldP spid="358"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4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56" name="Freeform 2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2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07030"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2" descr="http://www.yintongzhengxin.com/images/ourTeam/logoWithShadow.png"/>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480060" y="1715781"/>
            <a:ext cx="3425957" cy="3425957"/>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p:cNvSpPr>
            <a:spLocks noGrp="1"/>
          </p:cNvSpPr>
          <p:nvPr>
            <p:ph type="title"/>
          </p:nvPr>
        </p:nvSpPr>
        <p:spPr>
          <a:xfrm>
            <a:off x="4384039" y="365125"/>
            <a:ext cx="7164493" cy="1325563"/>
          </a:xfrm>
        </p:spPr>
        <p:txBody>
          <a:bodyPr vert="horz" lIns="91440" tIns="45720" rIns="91440" bIns="45720" rtlCol="0" anchor="ctr">
            <a:normAutofit/>
          </a:bodyPr>
          <a:lstStyle/>
          <a:p>
            <a:r>
              <a:rPr lang="en-US" sz="4400" dirty="0">
                <a:solidFill>
                  <a:srgbClr val="E7E6E6"/>
                </a:solidFill>
              </a:rPr>
              <a:t>Demo</a:t>
            </a:r>
          </a:p>
        </p:txBody>
      </p:sp>
      <p:sp>
        <p:nvSpPr>
          <p:cNvPr id="4" name="Text Placeholder 3"/>
          <p:cNvSpPr>
            <a:spLocks noGrp="1"/>
          </p:cNvSpPr>
          <p:nvPr>
            <p:ph type="body" sz="quarter" idx="12"/>
          </p:nvPr>
        </p:nvSpPr>
        <p:spPr>
          <a:xfrm>
            <a:off x="4387515" y="2022601"/>
            <a:ext cx="7161017" cy="4154361"/>
          </a:xfrm>
        </p:spPr>
        <p:txBody>
          <a:bodyPr vert="horz" lIns="91440" tIns="45720" rIns="91440" bIns="45720" rtlCol="0">
            <a:normAutofit/>
          </a:bodyPr>
          <a:lstStyle/>
          <a:p>
            <a:r>
              <a:rPr lang="en-US" sz="2800" dirty="0">
                <a:solidFill>
                  <a:schemeClr val="bg1"/>
                </a:solidFill>
                <a:latin typeface="+mn-lt"/>
              </a:rPr>
              <a:t>S</a:t>
            </a:r>
            <a:r>
              <a:rPr lang="en-US" altLang="zh-CN" sz="2800" dirty="0">
                <a:solidFill>
                  <a:schemeClr val="bg1"/>
                </a:solidFill>
                <a:latin typeface="+mn-lt"/>
              </a:rPr>
              <a:t>tateful Reliable Service</a:t>
            </a:r>
            <a:endParaRPr lang="en-US" sz="2800" dirty="0">
              <a:solidFill>
                <a:schemeClr val="bg1"/>
              </a:solidFill>
              <a:latin typeface="+mn-lt"/>
            </a:endParaRPr>
          </a:p>
          <a:p>
            <a:endParaRPr lang="en-US" sz="2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Stateful Service Application</a:t>
            </a:r>
          </a:p>
          <a:p>
            <a:pPr marL="285750" indent="-285750">
              <a:buFont typeface="Arial" panose="020B0604020202020204" pitchFamily="34" charset="0"/>
              <a:buChar char="•"/>
            </a:pPr>
            <a:endParaRPr lang="en-US" sz="1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Partition</a:t>
            </a:r>
          </a:p>
          <a:p>
            <a:pPr marL="285750" indent="-285750">
              <a:buFont typeface="Arial" panose="020B0604020202020204" pitchFamily="34" charset="0"/>
              <a:buChar char="•"/>
            </a:pPr>
            <a:endParaRPr lang="en-US" sz="1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Availability</a:t>
            </a:r>
          </a:p>
          <a:p>
            <a:pPr marL="285750" indent="-285750">
              <a:buFont typeface="Arial" panose="020B0604020202020204" pitchFamily="34" charset="0"/>
              <a:buChar char="•"/>
            </a:pPr>
            <a:endParaRPr lang="en-US" sz="1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Scalability</a:t>
            </a:r>
            <a:endParaRPr lang="en-US" sz="1263" dirty="0">
              <a:solidFill>
                <a:schemeClr val="bg1"/>
              </a:solidFill>
              <a:latin typeface="+mn-lt"/>
            </a:endParaRPr>
          </a:p>
          <a:p>
            <a:pPr marL="285750" indent="-285750">
              <a:buFont typeface="Arial" panose="020B0604020202020204" pitchFamily="34" charset="0"/>
              <a:buChar char="•"/>
            </a:pPr>
            <a:endParaRPr lang="en-US" sz="1263" dirty="0">
              <a:solidFill>
                <a:schemeClr val="bg1"/>
              </a:solidFill>
              <a:latin typeface="+mn-lt"/>
            </a:endParaRPr>
          </a:p>
          <a:p>
            <a:pPr marL="285750" indent="-285750">
              <a:buFont typeface="Arial" panose="020B0604020202020204" pitchFamily="34" charset="0"/>
              <a:buChar char="•"/>
            </a:pPr>
            <a:endParaRPr lang="en-US" sz="1800" dirty="0">
              <a:solidFill>
                <a:schemeClr val="bg1"/>
              </a:solidFill>
              <a:latin typeface="+mn-lt"/>
            </a:endParaRPr>
          </a:p>
        </p:txBody>
      </p:sp>
    </p:spTree>
    <p:extLst>
      <p:ext uri="{BB962C8B-B14F-4D97-AF65-F5344CB8AC3E}">
        <p14:creationId xmlns:p14="http://schemas.microsoft.com/office/powerpoint/2010/main" val="18385124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Rectangle 14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31660238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Rectangle 14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4" name="Picture 3"/>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14330275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Rectangle 14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8942519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ctangle 15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34504189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ctangle 15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681296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ctangle 15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2" name="Picture 1"/>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5144868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079784" y="2906011"/>
            <a:ext cx="10034748" cy="899665"/>
          </a:xfrm>
        </p:spPr>
        <p:txBody>
          <a:bodyPr/>
          <a:lstStyle/>
          <a:p>
            <a:pPr algn="ctr"/>
            <a:r>
              <a:rPr lang="en-US" dirty="0">
                <a:solidFill>
                  <a:srgbClr val="E7E6E6"/>
                </a:solidFill>
              </a:rPr>
              <a:t>Service Fabric Programming Models</a:t>
            </a:r>
          </a:p>
        </p:txBody>
      </p:sp>
      <p:pic>
        <p:nvPicPr>
          <p:cNvPr id="24" name="Picture 2" descr="http://www.yintongzhengxin.com/images/ourTeam/logoWithShado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25898" y="462620"/>
            <a:ext cx="809363" cy="809363"/>
          </a:xfrm>
          <a:prstGeom prst="rect">
            <a:avLst/>
          </a:prstGeom>
          <a:noFill/>
          <a:effectLst>
            <a:softEdge rad="127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634499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6444324" y="2145759"/>
            <a:ext cx="4517046" cy="2304654"/>
          </a:xfrm>
          <a:prstGeom prst="rect">
            <a:avLst/>
          </a:prstGeom>
          <a:solidFill>
            <a:srgbClr val="E7E6E6"/>
          </a:solidFill>
          <a:ln>
            <a:solidFill>
              <a:srgbClr val="E7E6E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solidFill>
                <a:srgbClr val="E7E6E6"/>
              </a:solidFill>
              <a:ea typeface="Segoe UI" pitchFamily="34" charset="0"/>
              <a:cs typeface="Segoe UI" pitchFamily="34" charset="0"/>
            </a:endParaRPr>
          </a:p>
        </p:txBody>
      </p:sp>
      <p:sp>
        <p:nvSpPr>
          <p:cNvPr id="2" name="Title 1"/>
          <p:cNvSpPr txBox="1">
            <a:spLocks/>
          </p:cNvSpPr>
          <p:nvPr/>
        </p:nvSpPr>
        <p:spPr>
          <a:xfrm>
            <a:off x="119835" y="314983"/>
            <a:ext cx="10887516" cy="732105"/>
          </a:xfrm>
          <a:prstGeom prst="rect">
            <a:avLst/>
          </a:prstGeom>
        </p:spPr>
        <p:txBody>
          <a:bodyPr/>
          <a:lstStyle>
            <a:lvl1pPr algn="l" defTabSz="685845" rtl="0" eaLnBrk="1" latinLnBrk="0" hangingPunct="1">
              <a:lnSpc>
                <a:spcPct val="90000"/>
              </a:lnSpc>
              <a:spcBef>
                <a:spcPct val="0"/>
              </a:spcBef>
              <a:buNone/>
              <a:defRPr lang="en-US" sz="3971"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sz="3529" dirty="0">
                <a:solidFill>
                  <a:srgbClr val="E7E6E6"/>
                </a:solidFill>
              </a:rPr>
              <a:t>Comparing Azure Cloud Services vs. Azure Service Fabric </a:t>
            </a:r>
          </a:p>
        </p:txBody>
      </p:sp>
      <p:pic>
        <p:nvPicPr>
          <p:cNvPr id="3" name="Picture 2"/>
          <p:cNvPicPr>
            <a:picLocks noChangeAspect="1"/>
          </p:cNvPicPr>
          <p:nvPr/>
        </p:nvPicPr>
        <p:blipFill>
          <a:blip r:embed="rId3"/>
          <a:stretch>
            <a:fillRect/>
          </a:stretch>
        </p:blipFill>
        <p:spPr>
          <a:xfrm>
            <a:off x="1072433" y="2052475"/>
            <a:ext cx="4651133" cy="2392662"/>
          </a:xfrm>
          <a:prstGeom prst="rect">
            <a:avLst/>
          </a:prstGeom>
        </p:spPr>
      </p:pic>
      <p:sp>
        <p:nvSpPr>
          <p:cNvPr id="4" name="Rectangle 3"/>
          <p:cNvSpPr/>
          <p:nvPr/>
        </p:nvSpPr>
        <p:spPr>
          <a:xfrm>
            <a:off x="1783139" y="1262641"/>
            <a:ext cx="2402966" cy="635367"/>
          </a:xfrm>
          <a:prstGeom prst="rect">
            <a:avLst/>
          </a:prstGeom>
        </p:spPr>
        <p:txBody>
          <a:bodyPr wrap="none">
            <a:spAutoFit/>
          </a:bodyPr>
          <a:lstStyle/>
          <a:p>
            <a:r>
              <a:rPr lang="en-US" sz="1961" b="1" dirty="0">
                <a:solidFill>
                  <a:srgbClr val="E7E6E6"/>
                </a:solidFill>
                <a:cs typeface="Segoe UI" panose="020B0502040204020203" pitchFamily="34" charset="0"/>
              </a:rPr>
              <a:t>Azure Cloud Services </a:t>
            </a:r>
          </a:p>
          <a:p>
            <a:r>
              <a:rPr lang="en-US" sz="1568" dirty="0">
                <a:solidFill>
                  <a:srgbClr val="E7E6E6"/>
                </a:solidFill>
                <a:cs typeface="Segoe UI" panose="020B0502040204020203" pitchFamily="34" charset="0"/>
              </a:rPr>
              <a:t>(Web and Worker Roles)</a:t>
            </a:r>
          </a:p>
        </p:txBody>
      </p:sp>
      <p:pic>
        <p:nvPicPr>
          <p:cNvPr id="6" name="Picture 5"/>
          <p:cNvPicPr>
            <a:picLocks noChangeAspect="1"/>
          </p:cNvPicPr>
          <p:nvPr/>
        </p:nvPicPr>
        <p:blipFill>
          <a:blip r:embed="rId4"/>
          <a:stretch>
            <a:fillRect/>
          </a:stretch>
        </p:blipFill>
        <p:spPr>
          <a:xfrm>
            <a:off x="6476222" y="2203076"/>
            <a:ext cx="4395859" cy="2143966"/>
          </a:xfrm>
          <a:prstGeom prst="rect">
            <a:avLst/>
          </a:prstGeom>
        </p:spPr>
      </p:pic>
      <p:sp>
        <p:nvSpPr>
          <p:cNvPr id="7" name="Rectangle 6"/>
          <p:cNvSpPr/>
          <p:nvPr/>
        </p:nvSpPr>
        <p:spPr>
          <a:xfrm>
            <a:off x="7515339" y="1262641"/>
            <a:ext cx="3137910" cy="635367"/>
          </a:xfrm>
          <a:prstGeom prst="rect">
            <a:avLst/>
          </a:prstGeom>
        </p:spPr>
        <p:txBody>
          <a:bodyPr wrap="none">
            <a:spAutoFit/>
          </a:bodyPr>
          <a:lstStyle/>
          <a:p>
            <a:r>
              <a:rPr lang="en-US" sz="1961" b="1" dirty="0">
                <a:solidFill>
                  <a:srgbClr val="E7E6E6"/>
                </a:solidFill>
                <a:cs typeface="Segoe UI" panose="020B0502040204020203" pitchFamily="34" charset="0"/>
              </a:rPr>
              <a:t>Azure Service Fabric</a:t>
            </a:r>
          </a:p>
          <a:p>
            <a:r>
              <a:rPr lang="en-US" sz="1568" dirty="0">
                <a:solidFill>
                  <a:srgbClr val="E7E6E6"/>
                </a:solidFill>
                <a:cs typeface="Segoe UI" panose="020B0502040204020203" pitchFamily="34" charset="0"/>
              </a:rPr>
              <a:t>(Stateless, Stateful or Actor services)</a:t>
            </a:r>
          </a:p>
        </p:txBody>
      </p:sp>
      <p:cxnSp>
        <p:nvCxnSpPr>
          <p:cNvPr id="9" name="Straight Connector 8"/>
          <p:cNvCxnSpPr/>
          <p:nvPr/>
        </p:nvCxnSpPr>
        <p:spPr>
          <a:xfrm flipH="1">
            <a:off x="6017253" y="1407263"/>
            <a:ext cx="14343" cy="4517981"/>
          </a:xfrm>
          <a:prstGeom prst="line">
            <a:avLst/>
          </a:prstGeom>
          <a:ln w="15875">
            <a:solidFill>
              <a:srgbClr val="E7E6E6"/>
            </a:solidFill>
          </a:ln>
        </p:spPr>
        <p:style>
          <a:lnRef idx="1">
            <a:schemeClr val="accent1"/>
          </a:lnRef>
          <a:fillRef idx="0">
            <a:schemeClr val="accent1"/>
          </a:fillRef>
          <a:effectRef idx="0">
            <a:schemeClr val="accent1"/>
          </a:effectRef>
          <a:fontRef idx="minor">
            <a:schemeClr val="tx1"/>
          </a:fontRef>
        </p:style>
      </p:cxnSp>
      <p:grpSp>
        <p:nvGrpSpPr>
          <p:cNvPr id="95" name="Group 94"/>
          <p:cNvGrpSpPr/>
          <p:nvPr/>
        </p:nvGrpSpPr>
        <p:grpSpPr>
          <a:xfrm>
            <a:off x="418643" y="1455335"/>
            <a:ext cx="5495959" cy="5111118"/>
            <a:chOff x="427037" y="1484020"/>
            <a:chExt cx="5606164" cy="5213607"/>
          </a:xfrm>
        </p:grpSpPr>
        <p:sp>
          <p:nvSpPr>
            <p:cNvPr id="5" name="Text Placeholder 3"/>
            <p:cNvSpPr txBox="1">
              <a:spLocks/>
            </p:cNvSpPr>
            <p:nvPr/>
          </p:nvSpPr>
          <p:spPr>
            <a:xfrm>
              <a:off x="427037" y="4693117"/>
              <a:ext cx="5606164" cy="2004510"/>
            </a:xfrm>
            <a:prstGeom prst="rect">
              <a:avLst/>
            </a:prstGeom>
          </p:spPr>
          <p:txBody>
            <a:bodyPr vert="horz" lIns="89642" tIns="44821" rIns="89642" bIns="44821" rtlCol="0" anchor="t"/>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728314" lvl="1" indent="-280121">
                <a:buFont typeface="Arial" panose="020B0604020202020204" pitchFamily="34" charset="0"/>
                <a:buChar char="•"/>
              </a:pPr>
              <a:r>
                <a:rPr lang="en-US" sz="1765" dirty="0">
                  <a:solidFill>
                    <a:srgbClr val="E7E6E6"/>
                  </a:solidFill>
                </a:rPr>
                <a:t>1 role instance per VM</a:t>
              </a:r>
            </a:p>
            <a:p>
              <a:pPr marL="728314" lvl="1" indent="-280121">
                <a:buFont typeface="Arial" panose="020B0604020202020204" pitchFamily="34" charset="0"/>
                <a:buChar char="•"/>
              </a:pPr>
              <a:r>
                <a:rPr lang="en-US" sz="1765" dirty="0">
                  <a:solidFill>
                    <a:srgbClr val="E7E6E6"/>
                  </a:solidFill>
                </a:rPr>
                <a:t>Uneven utilization</a:t>
              </a:r>
            </a:p>
            <a:p>
              <a:pPr marL="728314" lvl="1" indent="-280121">
                <a:buFont typeface="Arial" panose="020B0604020202020204" pitchFamily="34" charset="0"/>
                <a:buChar char="•"/>
              </a:pPr>
              <a:r>
                <a:rPr lang="en-US" sz="1765" dirty="0">
                  <a:solidFill>
                    <a:srgbClr val="E7E6E6"/>
                  </a:solidFill>
                </a:rPr>
                <a:t>Low density</a:t>
              </a:r>
            </a:p>
            <a:p>
              <a:pPr marL="728314" lvl="1" indent="-280121">
                <a:buFont typeface="Arial" panose="020B0604020202020204" pitchFamily="34" charset="0"/>
                <a:buChar char="•"/>
              </a:pPr>
              <a:r>
                <a:rPr lang="en-US" sz="1765" dirty="0">
                  <a:solidFill>
                    <a:srgbClr val="E7E6E6"/>
                  </a:solidFill>
                </a:rPr>
                <a:t>Slow deployment &amp; upgrade (bound to VM)</a:t>
              </a:r>
            </a:p>
            <a:p>
              <a:pPr marL="728314" lvl="1" indent="-280121">
                <a:buFont typeface="Arial" panose="020B0604020202020204" pitchFamily="34" charset="0"/>
                <a:buChar char="•"/>
              </a:pPr>
              <a:r>
                <a:rPr lang="en-US" sz="1765" dirty="0">
                  <a:solidFill>
                    <a:srgbClr val="E7E6E6"/>
                  </a:solidFill>
                </a:rPr>
                <a:t>Slow scaling and failure recovery</a:t>
              </a:r>
            </a:p>
            <a:p>
              <a:pPr marL="728314" lvl="1" indent="-280121">
                <a:buFont typeface="Arial" panose="020B0604020202020204" pitchFamily="34" charset="0"/>
                <a:buChar char="•"/>
              </a:pPr>
              <a:r>
                <a:rPr lang="en-US" sz="1765" dirty="0">
                  <a:solidFill>
                    <a:srgbClr val="E7E6E6"/>
                  </a:solidFill>
                </a:rPr>
                <a:t>Limited fault tolerance</a:t>
              </a:r>
            </a:p>
          </p:txBody>
        </p:sp>
        <p:grpSp>
          <p:nvGrpSpPr>
            <p:cNvPr id="94" name="Group 93"/>
            <p:cNvGrpSpPr/>
            <p:nvPr/>
          </p:nvGrpSpPr>
          <p:grpSpPr>
            <a:xfrm>
              <a:off x="447734" y="1484020"/>
              <a:ext cx="2112903" cy="1287488"/>
              <a:chOff x="447734" y="1484020"/>
              <a:chExt cx="2112903" cy="1287488"/>
            </a:xfrm>
          </p:grpSpPr>
          <p:sp>
            <p:nvSpPr>
              <p:cNvPr id="12" name="Hexagon 11"/>
              <p:cNvSpPr>
                <a:spLocks noChangeAspect="1"/>
              </p:cNvSpPr>
              <p:nvPr/>
            </p:nvSpPr>
            <p:spPr bwMode="auto">
              <a:xfrm>
                <a:off x="447734" y="1484020"/>
                <a:ext cx="686054" cy="640080"/>
              </a:xfrm>
              <a:prstGeom prst="hexagon">
                <a:avLst/>
              </a:prstGeom>
              <a:solidFill>
                <a:srgbClr val="FF0000"/>
              </a:solidFill>
              <a:ln w="9525" cap="flat" cmpd="sng" algn="ctr">
                <a:noFill/>
                <a:prstDash val="solid"/>
                <a:headEnd type="none" w="med" len="med"/>
                <a:tailEnd type="none" w="med" len="med"/>
              </a:ln>
              <a:effectLst/>
            </p:spPr>
            <p:txBody>
              <a:bodyPr lIns="89630" tIns="89630" rIns="33615" bIns="33615" rtlCol="0" anchor="b" anchorCtr="0"/>
              <a:lstStyle/>
              <a:p>
                <a:pPr algn="ctr" defTabSz="913862">
                  <a:defRPr/>
                </a:pPr>
                <a:endParaRPr lang="en-US" sz="784" kern="0" dirty="0">
                  <a:solidFill>
                    <a:srgbClr val="E7E6E6"/>
                  </a:solidFill>
                  <a:ea typeface="Segoe UI" pitchFamily="34" charset="0"/>
                  <a:cs typeface="Segoe UI" pitchFamily="34" charset="0"/>
                </a:endParaRPr>
              </a:p>
            </p:txBody>
          </p:sp>
          <p:pic>
            <p:nvPicPr>
              <p:cNvPr id="13" name="Picture 23"/>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a:off x="606556" y="1655939"/>
                <a:ext cx="359652" cy="296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5" name="Straight Arrow Connector 14"/>
              <p:cNvCxnSpPr>
                <a:stCxn id="12" idx="0"/>
              </p:cNvCxnSpPr>
              <p:nvPr/>
            </p:nvCxnSpPr>
            <p:spPr>
              <a:xfrm>
                <a:off x="1133788" y="1804060"/>
                <a:ext cx="478623" cy="474002"/>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2" idx="0"/>
              </p:cNvCxnSpPr>
              <p:nvPr/>
            </p:nvCxnSpPr>
            <p:spPr>
              <a:xfrm>
                <a:off x="1133788" y="1804060"/>
                <a:ext cx="1426849" cy="474002"/>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2" idx="0"/>
              </p:cNvCxnSpPr>
              <p:nvPr/>
            </p:nvCxnSpPr>
            <p:spPr>
              <a:xfrm>
                <a:off x="1133788" y="1804060"/>
                <a:ext cx="1426849" cy="736473"/>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2" idx="0"/>
              </p:cNvCxnSpPr>
              <p:nvPr/>
            </p:nvCxnSpPr>
            <p:spPr>
              <a:xfrm>
                <a:off x="1133788" y="1804060"/>
                <a:ext cx="1426849" cy="951966"/>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2" idx="0"/>
              </p:cNvCxnSpPr>
              <p:nvPr/>
            </p:nvCxnSpPr>
            <p:spPr>
              <a:xfrm>
                <a:off x="1133788" y="1804060"/>
                <a:ext cx="478623" cy="736473"/>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2" idx="0"/>
              </p:cNvCxnSpPr>
              <p:nvPr/>
            </p:nvCxnSpPr>
            <p:spPr>
              <a:xfrm>
                <a:off x="1133788" y="1804060"/>
                <a:ext cx="478623" cy="967448"/>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grpSp>
      </p:grpSp>
      <p:grpSp>
        <p:nvGrpSpPr>
          <p:cNvPr id="97" name="Group 96"/>
          <p:cNvGrpSpPr/>
          <p:nvPr/>
        </p:nvGrpSpPr>
        <p:grpSpPr>
          <a:xfrm>
            <a:off x="6134246" y="1413637"/>
            <a:ext cx="5003386" cy="4909973"/>
            <a:chOff x="6257250" y="1431549"/>
            <a:chExt cx="5103714" cy="5008428"/>
          </a:xfrm>
        </p:grpSpPr>
        <p:sp>
          <p:nvSpPr>
            <p:cNvPr id="8" name="Text Placeholder 3"/>
            <p:cNvSpPr txBox="1">
              <a:spLocks/>
            </p:cNvSpPr>
            <p:nvPr/>
          </p:nvSpPr>
          <p:spPr>
            <a:xfrm>
              <a:off x="6257250" y="4683179"/>
              <a:ext cx="5103714" cy="1756798"/>
            </a:xfrm>
            <a:prstGeom prst="rect">
              <a:avLst/>
            </a:prstGeom>
          </p:spPr>
          <p:txBody>
            <a:bodyPr vert="horz" lIns="89642" tIns="44821" rIns="89642" bIns="44821" rtlCol="0" anchor="t"/>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728314" lvl="1" indent="-280121">
                <a:buFont typeface="Arial" panose="020B0604020202020204" pitchFamily="34" charset="0"/>
                <a:buChar char="•"/>
              </a:pPr>
              <a:r>
                <a:rPr lang="en-US" sz="1765" dirty="0">
                  <a:solidFill>
                    <a:srgbClr val="E7E6E6"/>
                  </a:solidFill>
                </a:rPr>
                <a:t>Many microservices per VM</a:t>
              </a:r>
            </a:p>
            <a:p>
              <a:pPr marL="728314" lvl="1" indent="-280121">
                <a:buFont typeface="Arial" panose="020B0604020202020204" pitchFamily="34" charset="0"/>
                <a:buChar char="•"/>
              </a:pPr>
              <a:r>
                <a:rPr lang="en-US" sz="1765" dirty="0">
                  <a:solidFill>
                    <a:srgbClr val="E7E6E6"/>
                  </a:solidFill>
                </a:rPr>
                <a:t>Even Utilization (by default, customizable)</a:t>
              </a:r>
            </a:p>
            <a:p>
              <a:pPr marL="728314" lvl="1" indent="-280121">
                <a:buFont typeface="Arial" panose="020B0604020202020204" pitchFamily="34" charset="0"/>
                <a:buChar char="•"/>
              </a:pPr>
              <a:r>
                <a:rPr lang="en-US" sz="1765" dirty="0">
                  <a:solidFill>
                    <a:srgbClr val="E7E6E6"/>
                  </a:solidFill>
                </a:rPr>
                <a:t>High density (customizable)</a:t>
              </a:r>
            </a:p>
            <a:p>
              <a:pPr marL="728314" lvl="1" indent="-280121">
                <a:buFont typeface="Arial" panose="020B0604020202020204" pitchFamily="34" charset="0"/>
                <a:buChar char="•"/>
              </a:pPr>
              <a:r>
                <a:rPr lang="en-US" sz="1765" dirty="0">
                  <a:solidFill>
                    <a:srgbClr val="E7E6E6"/>
                  </a:solidFill>
                </a:rPr>
                <a:t>Fast deployment &amp; upgrade</a:t>
              </a:r>
            </a:p>
            <a:p>
              <a:pPr marL="728314" lvl="1" indent="-280121">
                <a:buFont typeface="Arial" panose="020B0604020202020204" pitchFamily="34" charset="0"/>
                <a:buChar char="•"/>
              </a:pPr>
              <a:r>
                <a:rPr lang="en-US" sz="1765" dirty="0">
                  <a:solidFill>
                    <a:srgbClr val="E7E6E6"/>
                  </a:solidFill>
                </a:rPr>
                <a:t>Fast scaling of independent microservices</a:t>
              </a:r>
            </a:p>
            <a:p>
              <a:pPr marL="728314" lvl="1" indent="-280121">
                <a:buFont typeface="Arial" panose="020B0604020202020204" pitchFamily="34" charset="0"/>
                <a:buChar char="•"/>
              </a:pPr>
              <a:r>
                <a:rPr lang="en-US" sz="1765" dirty="0">
                  <a:solidFill>
                    <a:srgbClr val="E7E6E6"/>
                  </a:solidFill>
                </a:rPr>
                <a:t>Tunable fast fault tolerance</a:t>
              </a:r>
            </a:p>
          </p:txBody>
        </p:sp>
        <p:grpSp>
          <p:nvGrpSpPr>
            <p:cNvPr id="96" name="Group 95"/>
            <p:cNvGrpSpPr/>
            <p:nvPr/>
          </p:nvGrpSpPr>
          <p:grpSpPr>
            <a:xfrm>
              <a:off x="6447261" y="1431549"/>
              <a:ext cx="4154744" cy="2876240"/>
              <a:chOff x="6447261" y="1431549"/>
              <a:chExt cx="4154744" cy="2876240"/>
            </a:xfrm>
          </p:grpSpPr>
          <p:sp>
            <p:nvSpPr>
              <p:cNvPr id="32" name="Hexagon 31"/>
              <p:cNvSpPr>
                <a:spLocks noChangeAspect="1"/>
              </p:cNvSpPr>
              <p:nvPr/>
            </p:nvSpPr>
            <p:spPr bwMode="auto">
              <a:xfrm>
                <a:off x="6447261" y="1431549"/>
                <a:ext cx="686054" cy="640080"/>
              </a:xfrm>
              <a:prstGeom prst="hexagon">
                <a:avLst/>
              </a:prstGeom>
              <a:solidFill>
                <a:srgbClr val="FF0000"/>
              </a:solidFill>
              <a:ln w="9525" cap="flat" cmpd="sng" algn="ctr">
                <a:noFill/>
                <a:prstDash val="solid"/>
                <a:headEnd type="none" w="med" len="med"/>
                <a:tailEnd type="none" w="med" len="med"/>
              </a:ln>
              <a:effectLst/>
            </p:spPr>
            <p:txBody>
              <a:bodyPr lIns="89630" tIns="89630" rIns="33615" bIns="33615" rtlCol="0" anchor="b" anchorCtr="0"/>
              <a:lstStyle/>
              <a:p>
                <a:pPr algn="ctr" defTabSz="913862">
                  <a:defRPr/>
                </a:pPr>
                <a:endParaRPr lang="en-US" sz="784" kern="0" dirty="0">
                  <a:solidFill>
                    <a:srgbClr val="E7E6E6"/>
                  </a:solidFill>
                  <a:ea typeface="Segoe UI" pitchFamily="34" charset="0"/>
                  <a:cs typeface="Segoe UI" pitchFamily="34" charset="0"/>
                </a:endParaRPr>
              </a:p>
            </p:txBody>
          </p:sp>
          <p:pic>
            <p:nvPicPr>
              <p:cNvPr id="33" name="Picture 23"/>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a:off x="6606083" y="1603468"/>
                <a:ext cx="359652" cy="296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4" name="Straight Arrow Connector 33"/>
              <p:cNvCxnSpPr>
                <a:stCxn id="32" idx="0"/>
              </p:cNvCxnSpPr>
              <p:nvPr/>
            </p:nvCxnSpPr>
            <p:spPr>
              <a:xfrm flipH="1">
                <a:off x="6838595" y="1751589"/>
                <a:ext cx="294720" cy="2262816"/>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32" idx="0"/>
              </p:cNvCxnSpPr>
              <p:nvPr/>
            </p:nvCxnSpPr>
            <p:spPr>
              <a:xfrm>
                <a:off x="7133315" y="1751589"/>
                <a:ext cx="761322" cy="1519903"/>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32" idx="0"/>
              </p:cNvCxnSpPr>
              <p:nvPr/>
            </p:nvCxnSpPr>
            <p:spPr>
              <a:xfrm>
                <a:off x="7133315" y="1751589"/>
                <a:ext cx="592299" cy="788944"/>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32" idx="0"/>
              </p:cNvCxnSpPr>
              <p:nvPr/>
            </p:nvCxnSpPr>
            <p:spPr>
              <a:xfrm flipH="1">
                <a:off x="7027087" y="1751589"/>
                <a:ext cx="106228" cy="2546262"/>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32" idx="0"/>
              </p:cNvCxnSpPr>
              <p:nvPr/>
            </p:nvCxnSpPr>
            <p:spPr>
              <a:xfrm flipH="1">
                <a:off x="6838595" y="1751589"/>
                <a:ext cx="294720" cy="1019919"/>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32" idx="0"/>
              </p:cNvCxnSpPr>
              <p:nvPr/>
            </p:nvCxnSpPr>
            <p:spPr>
              <a:xfrm flipH="1">
                <a:off x="7027087" y="1751589"/>
                <a:ext cx="106228" cy="1270722"/>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32" idx="0"/>
              </p:cNvCxnSpPr>
              <p:nvPr/>
            </p:nvCxnSpPr>
            <p:spPr>
              <a:xfrm>
                <a:off x="7133315" y="1751589"/>
                <a:ext cx="837522" cy="1019919"/>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32" idx="0"/>
              </p:cNvCxnSpPr>
              <p:nvPr/>
            </p:nvCxnSpPr>
            <p:spPr>
              <a:xfrm>
                <a:off x="7133315" y="1751589"/>
                <a:ext cx="1514657" cy="2046278"/>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32" idx="0"/>
              </p:cNvCxnSpPr>
              <p:nvPr/>
            </p:nvCxnSpPr>
            <p:spPr>
              <a:xfrm>
                <a:off x="7133315" y="1751589"/>
                <a:ext cx="592299" cy="2541444"/>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32" idx="0"/>
              </p:cNvCxnSpPr>
              <p:nvPr/>
            </p:nvCxnSpPr>
            <p:spPr>
              <a:xfrm>
                <a:off x="7133315" y="1751589"/>
                <a:ext cx="1514657" cy="1019919"/>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32" idx="0"/>
              </p:cNvCxnSpPr>
              <p:nvPr/>
            </p:nvCxnSpPr>
            <p:spPr>
              <a:xfrm>
                <a:off x="7133315" y="1751589"/>
                <a:ext cx="2742522" cy="1042013"/>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a:stCxn id="32" idx="0"/>
              </p:cNvCxnSpPr>
              <p:nvPr/>
            </p:nvCxnSpPr>
            <p:spPr>
              <a:xfrm>
                <a:off x="7133315" y="1751589"/>
                <a:ext cx="3352122" cy="793762"/>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32" idx="0"/>
              </p:cNvCxnSpPr>
              <p:nvPr/>
            </p:nvCxnSpPr>
            <p:spPr>
              <a:xfrm>
                <a:off x="7133315" y="1751589"/>
                <a:ext cx="3468690" cy="1044565"/>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32" idx="0"/>
              </p:cNvCxnSpPr>
              <p:nvPr/>
            </p:nvCxnSpPr>
            <p:spPr>
              <a:xfrm>
                <a:off x="7133315" y="1751589"/>
                <a:ext cx="3468690" cy="1541997"/>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32" idx="0"/>
              </p:cNvCxnSpPr>
              <p:nvPr/>
            </p:nvCxnSpPr>
            <p:spPr>
              <a:xfrm>
                <a:off x="7133315" y="1751589"/>
                <a:ext cx="3275922" cy="2556200"/>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stCxn id="32" idx="0"/>
              </p:cNvCxnSpPr>
              <p:nvPr/>
            </p:nvCxnSpPr>
            <p:spPr>
              <a:xfrm>
                <a:off x="7133315" y="1751589"/>
                <a:ext cx="2596499" cy="2315287"/>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stCxn id="32" idx="0"/>
              </p:cNvCxnSpPr>
              <p:nvPr/>
            </p:nvCxnSpPr>
            <p:spPr>
              <a:xfrm>
                <a:off x="7133315" y="1751589"/>
                <a:ext cx="1675722" cy="2329724"/>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stCxn id="32" idx="0"/>
              </p:cNvCxnSpPr>
              <p:nvPr/>
            </p:nvCxnSpPr>
            <p:spPr>
              <a:xfrm>
                <a:off x="7133315" y="1751589"/>
                <a:ext cx="1675722" cy="1364673"/>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a:stCxn id="32" idx="0"/>
              </p:cNvCxnSpPr>
              <p:nvPr/>
            </p:nvCxnSpPr>
            <p:spPr>
              <a:xfrm>
                <a:off x="7133315" y="1751589"/>
                <a:ext cx="2590122" cy="1803349"/>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stCxn id="32" idx="0"/>
              </p:cNvCxnSpPr>
              <p:nvPr/>
            </p:nvCxnSpPr>
            <p:spPr>
              <a:xfrm>
                <a:off x="7133315" y="1751589"/>
                <a:ext cx="2437722" cy="1541997"/>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1311655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2000"/>
                                  </p:stCondLst>
                                  <p:childTnLst>
                                    <p:set>
                                      <p:cBhvr>
                                        <p:cTn id="6" dur="1" fill="hold">
                                          <p:stCondLst>
                                            <p:cond delay="0"/>
                                          </p:stCondLst>
                                        </p:cTn>
                                        <p:tgtEl>
                                          <p:spTgt spid="95"/>
                                        </p:tgtEl>
                                        <p:attrNameLst>
                                          <p:attrName>style.visibility</p:attrName>
                                        </p:attrNameLst>
                                      </p:cBhvr>
                                      <p:to>
                                        <p:strVal val="visible"/>
                                      </p:to>
                                    </p:set>
                                    <p:animEffect transition="in" filter="wipe(up)">
                                      <p:cBhvr>
                                        <p:cTn id="7" dur="500"/>
                                        <p:tgtEl>
                                          <p:spTgt spid="9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97"/>
                                        </p:tgtEl>
                                        <p:attrNameLst>
                                          <p:attrName>style.visibility</p:attrName>
                                        </p:attrNameLst>
                                      </p:cBhvr>
                                      <p:to>
                                        <p:strVal val="visible"/>
                                      </p:to>
                                    </p:set>
                                    <p:animEffect transition="in" filter="wipe(up)">
                                      <p:cBhvr>
                                        <p:cTn id="12"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571849" y="2383171"/>
            <a:ext cx="8835645" cy="3959210"/>
            <a:chOff x="304800" y="1347661"/>
            <a:chExt cx="8229600" cy="5357939"/>
          </a:xfrm>
        </p:grpSpPr>
        <p:sp>
          <p:nvSpPr>
            <p:cNvPr id="7" name="Rounded Rectangle 6"/>
            <p:cNvSpPr/>
            <p:nvPr/>
          </p:nvSpPr>
          <p:spPr>
            <a:xfrm>
              <a:off x="609600" y="1874839"/>
              <a:ext cx="2286000" cy="1858961"/>
            </a:xfrm>
            <a:prstGeom prst="roundRect">
              <a:avLst/>
            </a:prstGeom>
            <a:solidFill>
              <a:schemeClr val="bg1">
                <a:lumMod val="65000"/>
              </a:schemeClr>
            </a:solidFill>
            <a:ln>
              <a:solidFill>
                <a:srgbClr val="E7E6E6"/>
              </a:solidFill>
            </a:ln>
          </p:spPr>
          <p:style>
            <a:lnRef idx="1">
              <a:schemeClr val="dk1"/>
            </a:lnRef>
            <a:fillRef idx="2">
              <a:schemeClr val="dk1"/>
            </a:fillRef>
            <a:effectRef idx="1">
              <a:schemeClr val="dk1"/>
            </a:effectRef>
            <a:fontRef idx="minor">
              <a:schemeClr val="dk1"/>
            </a:fontRef>
          </p:style>
          <p:txBody>
            <a:bodyPr rtlCol="0" anchor="ctr"/>
            <a:lstStyle/>
            <a:p>
              <a:endParaRPr lang="en-US" dirty="0">
                <a:solidFill>
                  <a:srgbClr val="E7E6E6"/>
                </a:solidFill>
              </a:endParaRPr>
            </a:p>
            <a:p>
              <a:endParaRPr lang="en-US" dirty="0">
                <a:solidFill>
                  <a:srgbClr val="E7E6E6"/>
                </a:solidFill>
              </a:endParaRPr>
            </a:p>
            <a:p>
              <a:r>
                <a:rPr lang="en-US" dirty="0">
                  <a:solidFill>
                    <a:schemeClr val="tx1"/>
                  </a:solidFill>
                </a:rPr>
                <a:t>Windows OS</a:t>
              </a:r>
            </a:p>
            <a:p>
              <a:endParaRPr lang="en-US" dirty="0">
                <a:solidFill>
                  <a:srgbClr val="E7E6E6"/>
                </a:solidFill>
              </a:endParaRPr>
            </a:p>
            <a:p>
              <a:endParaRPr lang="en-US" dirty="0">
                <a:solidFill>
                  <a:srgbClr val="E7E6E6"/>
                </a:solidFill>
              </a:endParaRPr>
            </a:p>
            <a:p>
              <a:endParaRPr lang="en-US" dirty="0">
                <a:solidFill>
                  <a:srgbClr val="E7E6E6"/>
                </a:solidFill>
              </a:endParaRPr>
            </a:p>
            <a:p>
              <a:endParaRPr lang="en-US" dirty="0">
                <a:solidFill>
                  <a:srgbClr val="E7E6E6"/>
                </a:solidFill>
              </a:endParaRPr>
            </a:p>
            <a:p>
              <a:endParaRPr lang="en-US" dirty="0">
                <a:solidFill>
                  <a:srgbClr val="E7E6E6"/>
                </a:solidFill>
              </a:endParaRPr>
            </a:p>
            <a:p>
              <a:endParaRPr lang="en-US" dirty="0">
                <a:solidFill>
                  <a:srgbClr val="E7E6E6"/>
                </a:solidFill>
              </a:endParaRPr>
            </a:p>
          </p:txBody>
        </p:sp>
        <p:sp>
          <p:nvSpPr>
            <p:cNvPr id="26" name="Rounded Rectangle 25"/>
            <p:cNvSpPr/>
            <p:nvPr/>
          </p:nvSpPr>
          <p:spPr>
            <a:xfrm>
              <a:off x="304800" y="4846638"/>
              <a:ext cx="2286000" cy="1858962"/>
            </a:xfrm>
            <a:prstGeom prst="roundRect">
              <a:avLst/>
            </a:prstGeom>
            <a:solidFill>
              <a:schemeClr val="bg1">
                <a:lumMod val="65000"/>
              </a:schemeClr>
            </a:solidFill>
            <a:ln>
              <a:solidFill>
                <a:srgbClr val="E7E6E6"/>
              </a:solidFill>
            </a:ln>
          </p:spPr>
          <p:style>
            <a:lnRef idx="1">
              <a:schemeClr val="dk1"/>
            </a:lnRef>
            <a:fillRef idx="2">
              <a:schemeClr val="dk1"/>
            </a:fillRef>
            <a:effectRef idx="1">
              <a:schemeClr val="dk1"/>
            </a:effectRef>
            <a:fontRef idx="minor">
              <a:schemeClr val="dk1"/>
            </a:fontRef>
          </p:style>
          <p:txBody>
            <a:bodyPr rtlCol="0" anchor="ctr"/>
            <a:lstStyle/>
            <a:p>
              <a:endParaRPr lang="en-US" dirty="0">
                <a:solidFill>
                  <a:srgbClr val="E7E6E6"/>
                </a:solidFill>
              </a:endParaRPr>
            </a:p>
            <a:p>
              <a:endParaRPr lang="en-US" dirty="0">
                <a:solidFill>
                  <a:srgbClr val="E7E6E6"/>
                </a:solidFill>
              </a:endParaRPr>
            </a:p>
            <a:p>
              <a:endParaRPr lang="en-US" dirty="0">
                <a:solidFill>
                  <a:srgbClr val="E7E6E6"/>
                </a:solidFill>
              </a:endParaRPr>
            </a:p>
            <a:p>
              <a:endParaRPr lang="en-US" dirty="0">
                <a:solidFill>
                  <a:srgbClr val="E7E6E6"/>
                </a:solidFill>
              </a:endParaRPr>
            </a:p>
            <a:p>
              <a:r>
                <a:rPr lang="en-US" dirty="0">
                  <a:solidFill>
                    <a:schemeClr val="tx1"/>
                  </a:solidFill>
                </a:rPr>
                <a:t>Windows</a:t>
              </a:r>
              <a:r>
                <a:rPr lang="en-US" dirty="0">
                  <a:solidFill>
                    <a:srgbClr val="E7E6E6"/>
                  </a:solidFill>
                </a:rPr>
                <a:t> </a:t>
              </a:r>
              <a:r>
                <a:rPr lang="en-US" dirty="0">
                  <a:solidFill>
                    <a:schemeClr val="tx1"/>
                  </a:solidFill>
                </a:rPr>
                <a:t>OS</a:t>
              </a:r>
            </a:p>
          </p:txBody>
        </p:sp>
        <p:sp>
          <p:nvSpPr>
            <p:cNvPr id="31" name="Rounded Rectangle 30"/>
            <p:cNvSpPr/>
            <p:nvPr/>
          </p:nvSpPr>
          <p:spPr>
            <a:xfrm>
              <a:off x="6248400" y="4770438"/>
              <a:ext cx="2286000" cy="1858962"/>
            </a:xfrm>
            <a:prstGeom prst="roundRect">
              <a:avLst/>
            </a:prstGeom>
            <a:solidFill>
              <a:schemeClr val="bg1">
                <a:lumMod val="65000"/>
              </a:schemeClr>
            </a:solidFill>
            <a:ln>
              <a:solidFill>
                <a:srgbClr val="E7E6E6"/>
              </a:solidFill>
            </a:ln>
          </p:spPr>
          <p:style>
            <a:lnRef idx="1">
              <a:schemeClr val="dk1"/>
            </a:lnRef>
            <a:fillRef idx="2">
              <a:schemeClr val="dk1"/>
            </a:fillRef>
            <a:effectRef idx="1">
              <a:schemeClr val="dk1"/>
            </a:effectRef>
            <a:fontRef idx="minor">
              <a:schemeClr val="dk1"/>
            </a:fontRef>
          </p:style>
          <p:txBody>
            <a:bodyPr rtlCol="0" anchor="ctr"/>
            <a:lstStyle/>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r>
                <a:rPr lang="en-US" dirty="0">
                  <a:solidFill>
                    <a:schemeClr val="tx1"/>
                  </a:solidFill>
                </a:rPr>
                <a:t>Windows</a:t>
              </a:r>
              <a:r>
                <a:rPr lang="en-US" dirty="0">
                  <a:solidFill>
                    <a:srgbClr val="E7E6E6"/>
                  </a:solidFill>
                </a:rPr>
                <a:t> </a:t>
              </a:r>
              <a:r>
                <a:rPr lang="en-US" dirty="0">
                  <a:solidFill>
                    <a:schemeClr val="tx1"/>
                  </a:solidFill>
                </a:rPr>
                <a:t>OS</a:t>
              </a: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p:txBody>
        </p:sp>
        <p:sp>
          <p:nvSpPr>
            <p:cNvPr id="32" name="Rounded Rectangle 31"/>
            <p:cNvSpPr/>
            <p:nvPr/>
          </p:nvSpPr>
          <p:spPr>
            <a:xfrm>
              <a:off x="3398018" y="1347661"/>
              <a:ext cx="2286000" cy="1858962"/>
            </a:xfrm>
            <a:prstGeom prst="roundRect">
              <a:avLst/>
            </a:prstGeom>
            <a:solidFill>
              <a:schemeClr val="bg1">
                <a:lumMod val="65000"/>
              </a:schemeClr>
            </a:solidFill>
            <a:ln>
              <a:solidFill>
                <a:srgbClr val="E7E6E6"/>
              </a:solidFill>
            </a:ln>
          </p:spPr>
          <p:style>
            <a:lnRef idx="1">
              <a:schemeClr val="dk1"/>
            </a:lnRef>
            <a:fillRef idx="2">
              <a:schemeClr val="dk1"/>
            </a:fillRef>
            <a:effectRef idx="1">
              <a:schemeClr val="dk1"/>
            </a:effectRef>
            <a:fontRef idx="minor">
              <a:schemeClr val="dk1"/>
            </a:fontRef>
          </p:style>
          <p:txBody>
            <a:bodyPr rtlCol="0" anchor="ctr"/>
            <a:lstStyle/>
            <a:p>
              <a:r>
                <a:rPr lang="en-US" dirty="0">
                  <a:solidFill>
                    <a:schemeClr val="tx1"/>
                  </a:solidFill>
                </a:rPr>
                <a:t>Windows</a:t>
              </a:r>
              <a:r>
                <a:rPr lang="en-US" dirty="0">
                  <a:solidFill>
                    <a:srgbClr val="E7E6E6"/>
                  </a:solidFill>
                </a:rPr>
                <a:t> </a:t>
              </a:r>
              <a:r>
                <a:rPr lang="en-US" dirty="0">
                  <a:solidFill>
                    <a:schemeClr val="tx1"/>
                  </a:solidFill>
                </a:rPr>
                <a:t>OS</a:t>
              </a:r>
            </a:p>
            <a:p>
              <a:endParaRPr lang="en-US" dirty="0">
                <a:solidFill>
                  <a:srgbClr val="E7E6E6"/>
                </a:solidFill>
              </a:endParaRPr>
            </a:p>
            <a:p>
              <a:endParaRPr lang="en-US" dirty="0">
                <a:solidFill>
                  <a:srgbClr val="E7E6E6"/>
                </a:solidFill>
              </a:endParaRPr>
            </a:p>
            <a:p>
              <a:endParaRPr lang="en-US" dirty="0">
                <a:solidFill>
                  <a:srgbClr val="E7E6E6"/>
                </a:solidFill>
              </a:endParaRPr>
            </a:p>
            <a:p>
              <a:endParaRPr lang="en-US" dirty="0">
                <a:solidFill>
                  <a:srgbClr val="E7E6E6"/>
                </a:solidFill>
              </a:endParaRPr>
            </a:p>
          </p:txBody>
        </p:sp>
        <p:sp>
          <p:nvSpPr>
            <p:cNvPr id="34" name="Rounded Rectangle 33"/>
            <p:cNvSpPr/>
            <p:nvPr/>
          </p:nvSpPr>
          <p:spPr>
            <a:xfrm>
              <a:off x="6248400" y="1951038"/>
              <a:ext cx="2286000" cy="1858962"/>
            </a:xfrm>
            <a:prstGeom prst="roundRect">
              <a:avLst/>
            </a:prstGeom>
            <a:solidFill>
              <a:schemeClr val="bg1">
                <a:lumMod val="65000"/>
              </a:schemeClr>
            </a:solidFill>
            <a:ln>
              <a:solidFill>
                <a:srgbClr val="E7E6E6"/>
              </a:solidFill>
            </a:ln>
          </p:spPr>
          <p:style>
            <a:lnRef idx="1">
              <a:schemeClr val="dk1"/>
            </a:lnRef>
            <a:fillRef idx="2">
              <a:schemeClr val="dk1"/>
            </a:fillRef>
            <a:effectRef idx="1">
              <a:schemeClr val="dk1"/>
            </a:effectRef>
            <a:fontRef idx="minor">
              <a:schemeClr val="dk1"/>
            </a:fontRef>
          </p:style>
          <p:txBody>
            <a:bodyPr rtlCol="0" anchor="ctr"/>
            <a:lstStyle/>
            <a:p>
              <a:endParaRPr lang="en-US" b="1" dirty="0">
                <a:solidFill>
                  <a:srgbClr val="E7E6E6"/>
                </a:solidFill>
              </a:endParaRPr>
            </a:p>
            <a:p>
              <a:endParaRPr lang="en-US" b="1" dirty="0">
                <a:solidFill>
                  <a:srgbClr val="E7E6E6"/>
                </a:solidFill>
              </a:endParaRPr>
            </a:p>
            <a:p>
              <a:r>
                <a:rPr lang="en-US" dirty="0">
                  <a:solidFill>
                    <a:schemeClr val="tx1"/>
                  </a:solidFill>
                </a:rPr>
                <a:t>Windows</a:t>
              </a:r>
              <a:r>
                <a:rPr lang="en-US" b="1" dirty="0">
                  <a:solidFill>
                    <a:srgbClr val="E7E6E6"/>
                  </a:solidFill>
                </a:rPr>
                <a:t> </a:t>
              </a:r>
              <a:r>
                <a:rPr lang="en-US" dirty="0">
                  <a:solidFill>
                    <a:schemeClr val="tx1"/>
                  </a:solidFill>
                </a:rPr>
                <a:t>OS</a:t>
              </a: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a:p>
              <a:endParaRPr lang="en-US" b="1" dirty="0">
                <a:solidFill>
                  <a:srgbClr val="E7E6E6"/>
                </a:solidFill>
              </a:endParaRPr>
            </a:p>
          </p:txBody>
        </p:sp>
        <p:sp>
          <p:nvSpPr>
            <p:cNvPr id="35" name="Rounded Rectangle 34"/>
            <p:cNvSpPr/>
            <p:nvPr/>
          </p:nvSpPr>
          <p:spPr>
            <a:xfrm>
              <a:off x="3352800" y="4800600"/>
              <a:ext cx="2286000" cy="1858962"/>
            </a:xfrm>
            <a:prstGeom prst="roundRect">
              <a:avLst/>
            </a:prstGeom>
            <a:solidFill>
              <a:schemeClr val="bg1">
                <a:lumMod val="65000"/>
              </a:schemeClr>
            </a:solidFill>
            <a:ln>
              <a:solidFill>
                <a:srgbClr val="E7E6E6"/>
              </a:solidFill>
            </a:ln>
          </p:spPr>
          <p:style>
            <a:lnRef idx="1">
              <a:schemeClr val="dk1"/>
            </a:lnRef>
            <a:fillRef idx="2">
              <a:schemeClr val="dk1"/>
            </a:fillRef>
            <a:effectRef idx="1">
              <a:schemeClr val="dk1"/>
            </a:effectRef>
            <a:fontRef idx="minor">
              <a:schemeClr val="dk1"/>
            </a:fontRef>
          </p:style>
          <p:txBody>
            <a:bodyPr rtlCol="0" anchor="ctr"/>
            <a:lstStyle/>
            <a:p>
              <a:endParaRPr lang="en-US" dirty="0">
                <a:solidFill>
                  <a:srgbClr val="E7E6E6"/>
                </a:solidFill>
              </a:endParaRPr>
            </a:p>
            <a:p>
              <a:endParaRPr lang="en-US" dirty="0">
                <a:solidFill>
                  <a:srgbClr val="E7E6E6"/>
                </a:solidFill>
              </a:endParaRPr>
            </a:p>
            <a:p>
              <a:r>
                <a:rPr lang="en-US" dirty="0">
                  <a:solidFill>
                    <a:schemeClr val="tx1"/>
                  </a:solidFill>
                </a:rPr>
                <a:t>Windows</a:t>
              </a:r>
              <a:r>
                <a:rPr lang="en-US" dirty="0">
                  <a:solidFill>
                    <a:srgbClr val="E7E6E6"/>
                  </a:solidFill>
                </a:rPr>
                <a:t> </a:t>
              </a:r>
              <a:r>
                <a:rPr lang="en-US" dirty="0">
                  <a:solidFill>
                    <a:schemeClr val="tx1"/>
                  </a:solidFill>
                </a:rPr>
                <a:t>OS</a:t>
              </a:r>
            </a:p>
            <a:p>
              <a:endParaRPr lang="en-US" dirty="0">
                <a:solidFill>
                  <a:srgbClr val="E7E6E6"/>
                </a:solidFill>
              </a:endParaRPr>
            </a:p>
            <a:p>
              <a:endParaRPr lang="en-US" dirty="0">
                <a:solidFill>
                  <a:srgbClr val="E7E6E6"/>
                </a:solidFill>
              </a:endParaRPr>
            </a:p>
            <a:p>
              <a:endParaRPr lang="en-US" dirty="0">
                <a:solidFill>
                  <a:srgbClr val="E7E6E6"/>
                </a:solidFill>
              </a:endParaRPr>
            </a:p>
            <a:p>
              <a:endParaRPr lang="en-US" dirty="0">
                <a:solidFill>
                  <a:srgbClr val="E7E6E6"/>
                </a:solidFill>
              </a:endParaRPr>
            </a:p>
            <a:p>
              <a:endParaRPr lang="en-US" dirty="0">
                <a:solidFill>
                  <a:srgbClr val="E7E6E6"/>
                </a:solidFill>
              </a:endParaRPr>
            </a:p>
            <a:p>
              <a:endParaRPr lang="en-US" dirty="0">
                <a:solidFill>
                  <a:srgbClr val="E7E6E6"/>
                </a:solidFill>
              </a:endParaRPr>
            </a:p>
          </p:txBody>
        </p:sp>
        <p:sp>
          <p:nvSpPr>
            <p:cNvPr id="30" name="Oval 29"/>
            <p:cNvSpPr/>
            <p:nvPr/>
          </p:nvSpPr>
          <p:spPr bwMode="auto">
            <a:xfrm>
              <a:off x="1219200" y="2781736"/>
              <a:ext cx="6553200" cy="3352800"/>
            </a:xfrm>
            <a:prstGeom prst="ellipse">
              <a:avLst/>
            </a:prstGeom>
            <a:noFill/>
            <a:ln>
              <a:solidFill>
                <a:srgbClr val="E7E6E6"/>
              </a:solidFill>
              <a:prstDash val="sysDash"/>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23" tIns="45711" rIns="91423" bIns="45711" numCol="1" rtlCol="0" anchor="ctr" anchorCtr="0" compatLnSpc="1">
              <a:prstTxWarp prst="textNoShape">
                <a:avLst/>
              </a:prstTxWarp>
            </a:bodyPr>
            <a:lstStyle/>
            <a:p>
              <a:pPr algn="ctr" defTabSz="913924"/>
              <a:endParaRPr lang="en-US" sz="2400" dirty="0">
                <a:solidFill>
                  <a:srgbClr val="E7E6E6"/>
                </a:solidFill>
              </a:endParaRPr>
            </a:p>
          </p:txBody>
        </p:sp>
        <p:sp>
          <p:nvSpPr>
            <p:cNvPr id="8" name="Oval 7"/>
            <p:cNvSpPr/>
            <p:nvPr/>
          </p:nvSpPr>
          <p:spPr>
            <a:xfrm>
              <a:off x="1997109" y="2857936"/>
              <a:ext cx="762000" cy="685800"/>
            </a:xfrm>
            <a:prstGeom prst="ellipse">
              <a:avLst/>
            </a:prstGeom>
            <a:solidFill>
              <a:srgbClr val="1CB5FF"/>
            </a:solidFill>
            <a:ln>
              <a:solidFill>
                <a:srgbClr val="E7E6E6"/>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a:solidFill>
                    <a:srgbClr val="E7E6E6"/>
                  </a:solidFill>
                </a:rPr>
                <a:t>Fabric</a:t>
              </a:r>
            </a:p>
            <a:p>
              <a:pPr algn="ctr"/>
              <a:r>
                <a:rPr lang="en-US" sz="1200" b="1" dirty="0">
                  <a:solidFill>
                    <a:srgbClr val="E7E6E6"/>
                  </a:solidFill>
                </a:rPr>
                <a:t>Node</a:t>
              </a:r>
            </a:p>
          </p:txBody>
        </p:sp>
        <p:sp>
          <p:nvSpPr>
            <p:cNvPr id="37" name="Oval 36"/>
            <p:cNvSpPr/>
            <p:nvPr/>
          </p:nvSpPr>
          <p:spPr>
            <a:xfrm>
              <a:off x="1485900" y="5059362"/>
              <a:ext cx="762000" cy="685800"/>
            </a:xfrm>
            <a:prstGeom prst="ellipse">
              <a:avLst/>
            </a:prstGeom>
            <a:solidFill>
              <a:srgbClr val="1CB5FF"/>
            </a:solidFill>
            <a:ln>
              <a:solidFill>
                <a:srgbClr val="E7E6E6"/>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a:solidFill>
                    <a:srgbClr val="E7E6E6"/>
                  </a:solidFill>
                </a:rPr>
                <a:t>Fabric</a:t>
              </a:r>
            </a:p>
            <a:p>
              <a:pPr algn="ctr"/>
              <a:r>
                <a:rPr lang="en-US" sz="1200" b="1" dirty="0">
                  <a:solidFill>
                    <a:srgbClr val="E7E6E6"/>
                  </a:solidFill>
                </a:rPr>
                <a:t>Node </a:t>
              </a:r>
            </a:p>
          </p:txBody>
        </p:sp>
        <p:sp>
          <p:nvSpPr>
            <p:cNvPr id="38" name="Oval 37"/>
            <p:cNvSpPr/>
            <p:nvPr/>
          </p:nvSpPr>
          <p:spPr>
            <a:xfrm>
              <a:off x="4114800" y="5795728"/>
              <a:ext cx="762000" cy="685801"/>
            </a:xfrm>
            <a:prstGeom prst="ellipse">
              <a:avLst/>
            </a:prstGeom>
            <a:solidFill>
              <a:srgbClr val="1CB5FF"/>
            </a:solidFill>
            <a:ln>
              <a:solidFill>
                <a:srgbClr val="E7E6E6"/>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a:solidFill>
                    <a:srgbClr val="E7E6E6"/>
                  </a:solidFill>
                </a:rPr>
                <a:t>Fabric</a:t>
              </a:r>
            </a:p>
            <a:p>
              <a:pPr algn="ctr"/>
              <a:r>
                <a:rPr lang="en-US" sz="1200" b="1" dirty="0">
                  <a:solidFill>
                    <a:srgbClr val="E7E6E6"/>
                  </a:solidFill>
                </a:rPr>
                <a:t>Node</a:t>
              </a:r>
            </a:p>
          </p:txBody>
        </p:sp>
        <p:sp>
          <p:nvSpPr>
            <p:cNvPr id="39" name="Oval 38"/>
            <p:cNvSpPr/>
            <p:nvPr/>
          </p:nvSpPr>
          <p:spPr>
            <a:xfrm>
              <a:off x="4174100" y="2319786"/>
              <a:ext cx="762000" cy="685801"/>
            </a:xfrm>
            <a:prstGeom prst="ellipse">
              <a:avLst/>
            </a:prstGeom>
            <a:solidFill>
              <a:srgbClr val="1CB5FF"/>
            </a:solidFill>
            <a:ln>
              <a:solidFill>
                <a:srgbClr val="E7E6E6"/>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a:solidFill>
                    <a:srgbClr val="E7E6E6"/>
                  </a:solidFill>
                </a:rPr>
                <a:t>Fabric</a:t>
              </a:r>
            </a:p>
            <a:p>
              <a:pPr algn="ctr"/>
              <a:r>
                <a:rPr lang="en-US" sz="1200" b="1" dirty="0">
                  <a:solidFill>
                    <a:srgbClr val="E7E6E6"/>
                  </a:solidFill>
                </a:rPr>
                <a:t>Node</a:t>
              </a:r>
            </a:p>
          </p:txBody>
        </p:sp>
        <p:sp>
          <p:nvSpPr>
            <p:cNvPr id="40" name="Oval 39"/>
            <p:cNvSpPr/>
            <p:nvPr/>
          </p:nvSpPr>
          <p:spPr>
            <a:xfrm>
              <a:off x="6446854" y="3010336"/>
              <a:ext cx="762000" cy="685800"/>
            </a:xfrm>
            <a:prstGeom prst="ellipse">
              <a:avLst/>
            </a:prstGeom>
            <a:solidFill>
              <a:srgbClr val="1CB5FF"/>
            </a:solidFill>
            <a:ln>
              <a:solidFill>
                <a:srgbClr val="E7E6E6"/>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a:solidFill>
                    <a:srgbClr val="E7E6E6"/>
                  </a:solidFill>
                </a:rPr>
                <a:t>Fabric</a:t>
              </a:r>
            </a:p>
            <a:p>
              <a:pPr algn="ctr"/>
              <a:r>
                <a:rPr lang="en-US" sz="1200" b="1" dirty="0">
                  <a:solidFill>
                    <a:srgbClr val="E7E6E6"/>
                  </a:solidFill>
                </a:rPr>
                <a:t>Node</a:t>
              </a:r>
            </a:p>
          </p:txBody>
        </p:sp>
        <p:sp>
          <p:nvSpPr>
            <p:cNvPr id="41" name="Oval 40"/>
            <p:cNvSpPr/>
            <p:nvPr/>
          </p:nvSpPr>
          <p:spPr>
            <a:xfrm>
              <a:off x="6446854" y="5220136"/>
              <a:ext cx="762000" cy="685800"/>
            </a:xfrm>
            <a:prstGeom prst="ellipse">
              <a:avLst/>
            </a:prstGeom>
            <a:solidFill>
              <a:srgbClr val="1CB5FF"/>
            </a:solidFill>
            <a:ln>
              <a:solidFill>
                <a:srgbClr val="E7E6E6"/>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a:solidFill>
                    <a:srgbClr val="E7E6E6"/>
                  </a:solidFill>
                </a:rPr>
                <a:t>Fabric</a:t>
              </a:r>
            </a:p>
            <a:p>
              <a:pPr algn="ctr"/>
              <a:r>
                <a:rPr lang="en-US" sz="1200" b="1" dirty="0">
                  <a:solidFill>
                    <a:srgbClr val="E7E6E6"/>
                  </a:solidFill>
                </a:rPr>
                <a:t>Node</a:t>
              </a:r>
            </a:p>
          </p:txBody>
        </p:sp>
      </p:grpSp>
      <p:sp>
        <p:nvSpPr>
          <p:cNvPr id="19" name="Content Placeholder 2"/>
          <p:cNvSpPr>
            <a:spLocks noGrp="1"/>
          </p:cNvSpPr>
          <p:nvPr>
            <p:ph type="body" sz="quarter" idx="10"/>
          </p:nvPr>
        </p:nvSpPr>
        <p:spPr>
          <a:xfrm>
            <a:off x="274320" y="1005840"/>
            <a:ext cx="12484929" cy="1303458"/>
          </a:xfrm>
          <a:prstGeom prst="rect">
            <a:avLst/>
          </a:prstGeom>
        </p:spPr>
        <p:txBody>
          <a:bodyPr vert="horz" wrap="square" lIns="143428" tIns="89642" rIns="143428" bIns="89642" rtlCol="0">
            <a:spAutoFit/>
          </a:bodyPr>
          <a:lstStyle/>
          <a:p>
            <a:pPr marL="342900" indent="-342900">
              <a:buFont typeface="Arial" panose="020B0604020202020204" pitchFamily="34" charset="0"/>
              <a:buChar char="•"/>
            </a:pPr>
            <a:r>
              <a:rPr lang="en-US" sz="2400" dirty="0">
                <a:solidFill>
                  <a:srgbClr val="E7E6E6"/>
                </a:solidFill>
              </a:rPr>
              <a:t>Set of OS instances (real or virtual) stitched together to form a pool of resources</a:t>
            </a:r>
          </a:p>
          <a:p>
            <a:pPr marL="342900" indent="-342900">
              <a:buFont typeface="Arial" panose="020B0604020202020204" pitchFamily="34" charset="0"/>
              <a:buChar char="•"/>
            </a:pPr>
            <a:r>
              <a:rPr lang="en-US" sz="2400" dirty="0">
                <a:solidFill>
                  <a:srgbClr val="E7E6E6"/>
                </a:solidFill>
              </a:rPr>
              <a:t>Cluster can scale to 1000s of machines, is self repairing, and scales-up or down</a:t>
            </a:r>
          </a:p>
          <a:p>
            <a:pPr marL="342900" indent="-342900">
              <a:buFont typeface="Arial" panose="020B0604020202020204" pitchFamily="34" charset="0"/>
              <a:buChar char="•"/>
            </a:pPr>
            <a:r>
              <a:rPr lang="en-US" sz="2400" dirty="0">
                <a:solidFill>
                  <a:srgbClr val="E7E6E6"/>
                </a:solidFill>
              </a:rPr>
              <a:t>Acts as environment-independent abstraction layer</a:t>
            </a:r>
          </a:p>
        </p:txBody>
      </p:sp>
      <p:sp>
        <p:nvSpPr>
          <p:cNvPr id="20" name="Title 1"/>
          <p:cNvSpPr>
            <a:spLocks noGrp="1"/>
          </p:cNvSpPr>
          <p:nvPr>
            <p:ph type="title"/>
          </p:nvPr>
        </p:nvSpPr>
        <p:spPr>
          <a:xfrm>
            <a:off x="611810" y="177106"/>
            <a:ext cx="10968387" cy="1142838"/>
          </a:xfrm>
        </p:spPr>
        <p:txBody>
          <a:bodyPr>
            <a:normAutofit/>
          </a:bodyPr>
          <a:lstStyle/>
          <a:p>
            <a:pPr lvl="1" algn="ctr" rtl="0">
              <a:spcBef>
                <a:spcPct val="0"/>
              </a:spcBef>
            </a:pPr>
            <a:br>
              <a:rPr lang="en-US" dirty="0">
                <a:solidFill>
                  <a:srgbClr val="E7E6E6"/>
                </a:solidFill>
              </a:rPr>
            </a:br>
            <a:endParaRPr lang="en-US" dirty="0">
              <a:solidFill>
                <a:srgbClr val="E7E6E6"/>
              </a:solidFill>
            </a:endParaRPr>
          </a:p>
        </p:txBody>
      </p:sp>
      <p:sp>
        <p:nvSpPr>
          <p:cNvPr id="22" name="Title 1"/>
          <p:cNvSpPr txBox="1">
            <a:spLocks/>
          </p:cNvSpPr>
          <p:nvPr/>
        </p:nvSpPr>
        <p:spPr>
          <a:xfrm>
            <a:off x="457200" y="182879"/>
            <a:ext cx="10972800" cy="914400"/>
          </a:xfrm>
          <a:prstGeom prst="rect">
            <a:avLst/>
          </a:prstGeom>
        </p:spPr>
        <p:txBody>
          <a:bodyPr vert="horz" wrap="square" lIns="143428" tIns="89642" rIns="143428" bIns="89642" rtlCol="0" anchor="t">
            <a:normAutofit fontScale="97500"/>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5294" dirty="0">
                <a:solidFill>
                  <a:srgbClr val="E7E6E6"/>
                </a:solidFill>
              </a:rPr>
              <a:t>Cluster</a:t>
            </a:r>
          </a:p>
        </p:txBody>
      </p:sp>
    </p:spTree>
    <p:extLst>
      <p:ext uri="{BB962C8B-B14F-4D97-AF65-F5344CB8AC3E}">
        <p14:creationId xmlns:p14="http://schemas.microsoft.com/office/powerpoint/2010/main" val="12505096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4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56" name="Freeform 2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2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07030"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2" descr="http://www.yintongzhengxin.com/images/ourTeam/logoWithShadow.png"/>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480060" y="1715781"/>
            <a:ext cx="3425957" cy="3425957"/>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p:cNvSpPr>
            <a:spLocks noGrp="1"/>
          </p:cNvSpPr>
          <p:nvPr>
            <p:ph type="title"/>
          </p:nvPr>
        </p:nvSpPr>
        <p:spPr>
          <a:xfrm>
            <a:off x="4384039" y="365125"/>
            <a:ext cx="7164493" cy="1325563"/>
          </a:xfrm>
        </p:spPr>
        <p:txBody>
          <a:bodyPr vert="horz" lIns="91440" tIns="45720" rIns="91440" bIns="45720" rtlCol="0" anchor="ctr">
            <a:normAutofit/>
          </a:bodyPr>
          <a:lstStyle/>
          <a:p>
            <a:r>
              <a:rPr lang="en-US" sz="4400" dirty="0">
                <a:solidFill>
                  <a:srgbClr val="E7E6E6"/>
                </a:solidFill>
              </a:rPr>
              <a:t>Demo</a:t>
            </a:r>
          </a:p>
        </p:txBody>
      </p:sp>
      <p:sp>
        <p:nvSpPr>
          <p:cNvPr id="4" name="Text Placeholder 3"/>
          <p:cNvSpPr>
            <a:spLocks noGrp="1"/>
          </p:cNvSpPr>
          <p:nvPr>
            <p:ph type="body" sz="quarter" idx="12"/>
          </p:nvPr>
        </p:nvSpPr>
        <p:spPr>
          <a:xfrm>
            <a:off x="4387515" y="2022601"/>
            <a:ext cx="7161017" cy="4154361"/>
          </a:xfrm>
        </p:spPr>
        <p:txBody>
          <a:bodyPr vert="horz" lIns="91440" tIns="45720" rIns="91440" bIns="45720" rtlCol="0">
            <a:normAutofit/>
          </a:bodyPr>
          <a:lstStyle/>
          <a:p>
            <a:r>
              <a:rPr lang="en-US" sz="2800" dirty="0">
                <a:solidFill>
                  <a:schemeClr val="bg1"/>
                </a:solidFill>
                <a:latin typeface="+mn-lt"/>
              </a:rPr>
              <a:t>Service Fabric Cluster</a:t>
            </a:r>
          </a:p>
          <a:p>
            <a:endParaRPr lang="en-US" sz="2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Setup Local Cluster</a:t>
            </a:r>
          </a:p>
          <a:p>
            <a:pPr marL="285750" indent="-285750">
              <a:buFont typeface="Arial" panose="020B0604020202020204" pitchFamily="34" charset="0"/>
              <a:buChar char="•"/>
            </a:pPr>
            <a:endParaRPr lang="en-US" sz="1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Setup Azure Cluster</a:t>
            </a:r>
          </a:p>
          <a:p>
            <a:pPr marL="285750" indent="-285750">
              <a:buFont typeface="Arial" panose="020B0604020202020204" pitchFamily="34" charset="0"/>
              <a:buChar char="•"/>
            </a:pPr>
            <a:endParaRPr lang="en-US" sz="1800" dirty="0">
              <a:solidFill>
                <a:schemeClr val="bg1"/>
              </a:solidFill>
              <a:latin typeface="+mn-lt"/>
            </a:endParaRPr>
          </a:p>
          <a:p>
            <a:pPr marL="285750" indent="-285750">
              <a:buFont typeface="Arial" panose="020B0604020202020204" pitchFamily="34" charset="0"/>
              <a:buChar char="•"/>
            </a:pPr>
            <a:r>
              <a:rPr lang="en-US" sz="1800" dirty="0">
                <a:solidFill>
                  <a:schemeClr val="bg1"/>
                </a:solidFill>
                <a:latin typeface="+mn-lt"/>
              </a:rPr>
              <a:t>S</a:t>
            </a:r>
            <a:r>
              <a:rPr lang="en-US" altLang="zh-CN" sz="1800" dirty="0">
                <a:solidFill>
                  <a:schemeClr val="bg1"/>
                </a:solidFill>
                <a:latin typeface="+mn-lt"/>
              </a:rPr>
              <a:t>ervice Fabric Explorer</a:t>
            </a:r>
            <a:endParaRPr lang="en-US" sz="1263" dirty="0">
              <a:solidFill>
                <a:schemeClr val="bg1"/>
              </a:solidFill>
              <a:latin typeface="+mn-lt"/>
            </a:endParaRPr>
          </a:p>
          <a:p>
            <a:pPr marL="285750" indent="-285750">
              <a:buFont typeface="Arial" panose="020B0604020202020204" pitchFamily="34" charset="0"/>
              <a:buChar char="•"/>
            </a:pPr>
            <a:endParaRPr lang="en-US" sz="1263" dirty="0">
              <a:solidFill>
                <a:schemeClr val="bg1"/>
              </a:solidFill>
              <a:latin typeface="+mn-lt"/>
            </a:endParaRPr>
          </a:p>
          <a:p>
            <a:pPr marL="285750" indent="-285750">
              <a:buFont typeface="Arial" panose="020B0604020202020204" pitchFamily="34" charset="0"/>
              <a:buChar char="•"/>
            </a:pPr>
            <a:endParaRPr lang="en-US" sz="1800" dirty="0">
              <a:solidFill>
                <a:schemeClr val="bg1"/>
              </a:solidFill>
              <a:latin typeface="+mn-lt"/>
            </a:endParaRPr>
          </a:p>
        </p:txBody>
      </p:sp>
    </p:spTree>
    <p:extLst>
      <p:ext uri="{BB962C8B-B14F-4D97-AF65-F5344CB8AC3E}">
        <p14:creationId xmlns:p14="http://schemas.microsoft.com/office/powerpoint/2010/main" val="8390997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7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10" name="Picture 9"/>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21375888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EE767E89-5D4D-44CA-8070-C9EE1D87F83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24600</TotalTime>
  <Words>9008</Words>
  <Application>Microsoft Office PowerPoint</Application>
  <PresentationFormat>Widescreen</PresentationFormat>
  <Paragraphs>1361</Paragraphs>
  <Slides>57</Slides>
  <Notes>45</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57</vt:i4>
      </vt:variant>
    </vt:vector>
  </HeadingPairs>
  <TitlesOfParts>
    <vt:vector size="73" baseType="lpstr">
      <vt:lpstr>MS PGothic</vt:lpstr>
      <vt:lpstr>等线</vt:lpstr>
      <vt:lpstr>等线 Light</vt:lpstr>
      <vt:lpstr>Arial</vt:lpstr>
      <vt:lpstr>Calibri</vt:lpstr>
      <vt:lpstr>Calibri Light</vt:lpstr>
      <vt:lpstr>Consolas</vt:lpstr>
      <vt:lpstr>Courier New</vt:lpstr>
      <vt:lpstr>Segoe UI</vt:lpstr>
      <vt:lpstr>Segoe UI Black</vt:lpstr>
      <vt:lpstr>Segoe UI Light</vt:lpstr>
      <vt:lpstr>Segoe UI Semibold</vt:lpstr>
      <vt:lpstr>Times New Roman</vt:lpstr>
      <vt:lpstr>Wingdings</vt:lpstr>
      <vt:lpstr>Office Theme</vt:lpstr>
      <vt:lpstr>5-30721_Build_2016_Template_Dark</vt:lpstr>
      <vt:lpstr>PowerPoint Presentation</vt:lpstr>
      <vt:lpstr>Microservices vs. Monoliths</vt:lpstr>
      <vt:lpstr>PowerPoint Presentation</vt:lpstr>
      <vt:lpstr>PowerPoint Presentation</vt:lpstr>
      <vt:lpstr>Microsoft Azure Service Fabric A platform for reliable, hyperscale, microservice-based applications</vt:lpstr>
      <vt:lpstr>PowerPoint Presentation</vt:lpstr>
      <vt:lpstr> </vt:lpstr>
      <vt:lpstr>Demo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Service type</vt:lpstr>
      <vt:lpstr>Application type</vt:lpstr>
      <vt:lpstr>Service Fabric Microservices</vt:lpstr>
      <vt:lpstr>Service Fabric Programming Models</vt:lpstr>
      <vt:lpstr>Service Fabric Programming Models</vt:lpstr>
      <vt:lpstr>Stateless Reliable Service</vt:lpstr>
      <vt:lpstr>Demo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Stateful Reliable Service</vt:lpstr>
      <vt:lpstr>Transactionally Modifying Reliable Data</vt:lpstr>
      <vt:lpstr>Service partitioning</vt:lpstr>
      <vt:lpstr>Service partitioning</vt:lpstr>
      <vt:lpstr>Stateful Microservices - Replication</vt:lpstr>
      <vt:lpstr>Service Fabric Microservices</vt:lpstr>
      <vt:lpstr>Handling Machine Failures</vt:lpstr>
      <vt:lpstr>Demo</vt:lpstr>
      <vt:lpstr>PowerPoint Presentation</vt:lpstr>
      <vt:lpstr>PowerPoint Presentation</vt:lpstr>
      <vt:lpstr>PowerPoint Presentation</vt:lpstr>
      <vt:lpstr>PowerPoint Presentation</vt:lpstr>
      <vt:lpstr>PowerPoint Presentation</vt:lpstr>
      <vt:lpstr>PowerPoint Presentation</vt:lpstr>
      <vt:lpstr>Service Fabric Programming Models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Service Fabric for Developers</dc:title>
  <dc:creator>Siqi Lu</dc:creator>
  <cp:lastModifiedBy>Siqi Lu</cp:lastModifiedBy>
  <cp:revision>62</cp:revision>
  <dcterms:created xsi:type="dcterms:W3CDTF">2017-01-23T08:07:55Z</dcterms:created>
  <dcterms:modified xsi:type="dcterms:W3CDTF">2017-02-14T05:45:06Z</dcterms:modified>
</cp:coreProperties>
</file>

<file path=docProps/thumbnail.jpeg>
</file>